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2"/>
  </p:notesMasterIdLst>
  <p:sldIdLst>
    <p:sldId id="312" r:id="rId2"/>
    <p:sldId id="311" r:id="rId3"/>
    <p:sldId id="320" r:id="rId4"/>
    <p:sldId id="321" r:id="rId5"/>
    <p:sldId id="325" r:id="rId6"/>
    <p:sldId id="316" r:id="rId7"/>
    <p:sldId id="323" r:id="rId8"/>
    <p:sldId id="324" r:id="rId9"/>
    <p:sldId id="261" r:id="rId10"/>
    <p:sldId id="259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rimson Text" panose="020B0604020202020204" charset="0"/>
      <p:regular r:id="rId17"/>
      <p:bold r:id="rId18"/>
      <p:italic r:id="rId19"/>
      <p:bold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Merriweather" panose="00000500000000000000" pitchFamily="2" charset="0"/>
      <p:regular r:id="rId25"/>
      <p:bold r:id="rId26"/>
      <p:italic r:id="rId27"/>
      <p:boldItalic r:id="rId28"/>
    </p:embeddedFont>
    <p:embeddedFont>
      <p:font typeface="Merriweather Light" panose="00000400000000000000" pitchFamily="2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Vidaloka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B48EE0-6097-4406-B79B-147F62E52D18}">
  <a:tblStyle styleId="{D9B48EE0-6097-4406-B79B-147F62E52D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20" Type="http://schemas.openxmlformats.org/officeDocument/2006/relationships/font" Target="fonts/font8.fntdata"/><Relationship Id="rId41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f7a3c50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f7a3c50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90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c7554a04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c7554a04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8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d8a80d6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d8a80d6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8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c7554a049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cc7554a049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08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c7554a04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c7554a04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3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c7554a049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cc7554a049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07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c7554a04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cc7554a04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d8a80d6b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d8a80d6b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3449-9603-4231-B81F-16B2D40C3421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AFF3-F273-4EEF-89C2-347E5D8B3845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1153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3509000" y="2636125"/>
            <a:ext cx="212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2"/>
          </p:nvPr>
        </p:nvSpPr>
        <p:spPr>
          <a:xfrm>
            <a:off x="3509025" y="2976125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953025" y="2636125"/>
            <a:ext cx="212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4"/>
          </p:nvPr>
        </p:nvSpPr>
        <p:spPr>
          <a:xfrm>
            <a:off x="953125" y="2976125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5"/>
          </p:nvPr>
        </p:nvSpPr>
        <p:spPr>
          <a:xfrm>
            <a:off x="6064875" y="2636125"/>
            <a:ext cx="212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6"/>
          </p:nvPr>
        </p:nvSpPr>
        <p:spPr>
          <a:xfrm>
            <a:off x="6064875" y="2976125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25" name="Google Shape;125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6773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38975" y="26490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693175" y="26490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2410500" y="2932775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1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2" name="Google Shape;92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994850" y="1697488"/>
            <a:ext cx="5154300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97" name="Google Shape;97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77" r:id="rId9"/>
    <p:sldLayoutId id="2147483678" r:id="rId10"/>
    <p:sldLayoutId id="2147483679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FEE8EFE-A7AA-169F-948E-8F6F72301C32}"/>
              </a:ext>
            </a:extLst>
          </p:cNvPr>
          <p:cNvGrpSpPr/>
          <p:nvPr/>
        </p:nvGrpSpPr>
        <p:grpSpPr>
          <a:xfrm>
            <a:off x="1173822" y="2494796"/>
            <a:ext cx="6796355" cy="1131214"/>
            <a:chOff x="965767" y="2325748"/>
            <a:chExt cx="6796355" cy="113121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CED3901-A8A8-2867-A006-54EC857CAC1B}"/>
                </a:ext>
              </a:extLst>
            </p:cNvPr>
            <p:cNvSpPr/>
            <p:nvPr/>
          </p:nvSpPr>
          <p:spPr>
            <a:xfrm>
              <a:off x="965767" y="2325748"/>
              <a:ext cx="6796355" cy="11312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FE56D7A-209D-7DEF-1FF2-C45BF3D69D23}"/>
                </a:ext>
              </a:extLst>
            </p:cNvPr>
            <p:cNvSpPr txBox="1"/>
            <p:nvPr/>
          </p:nvSpPr>
          <p:spPr>
            <a:xfrm>
              <a:off x="1085204" y="2395133"/>
              <a:ext cx="655748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100" dirty="0">
                  <a:latin typeface="Merriweather" panose="00000500000000000000" pitchFamily="2" charset="0"/>
                </a:rPr>
                <a:t>SOLAR TRANSFORMATIVE PROCESSES IN HATSHESPT’S CORONATION SCENES IN THE RED CHAPEL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5476B44-492F-E05E-039F-BA45AEA475FE}"/>
              </a:ext>
            </a:extLst>
          </p:cNvPr>
          <p:cNvSpPr txBox="1"/>
          <p:nvPr/>
        </p:nvSpPr>
        <p:spPr>
          <a:xfrm>
            <a:off x="4363944" y="3688890"/>
            <a:ext cx="4577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latin typeface="Robotto"/>
              </a:rPr>
              <a:t>Virginia Martos Armenteros </a:t>
            </a:r>
          </a:p>
          <a:p>
            <a:r>
              <a:rPr lang="es-ES" sz="1800" b="1" dirty="0">
                <a:latin typeface="Robotto"/>
              </a:rPr>
              <a:t>(Department of Historical and Cultural Studies, University of Toronto).  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3147912-A5C2-B3E2-D0B5-773C29953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2454"/>
            <a:ext cx="965766" cy="965766"/>
          </a:xfrm>
          <a:prstGeom prst="rect">
            <a:avLst/>
          </a:prstGeom>
        </p:spPr>
      </p:pic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95B5DB0-D9C2-A2E6-7AC7-BD9B1D1E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52" y="883664"/>
            <a:ext cx="1045313" cy="1505266"/>
          </a:xfrm>
          <a:prstGeom prst="rect">
            <a:avLst/>
          </a:prstGeom>
        </p:spPr>
      </p:pic>
      <p:pic>
        <p:nvPicPr>
          <p:cNvPr id="10" name="Imagen 9" descr="Imagen en blanco y negro de una piedra&#10;&#10;Descripción generada automáticamente con confianza baja">
            <a:extLst>
              <a:ext uri="{FF2B5EF4-FFF2-40B4-BE49-F238E27FC236}">
                <a16:creationId xmlns:a16="http://schemas.microsoft.com/office/drawing/2014/main" id="{B44A5839-C7FF-0B6C-2C4E-CB72B7985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865" y="883664"/>
            <a:ext cx="1045312" cy="1505266"/>
          </a:xfrm>
          <a:prstGeom prst="rect">
            <a:avLst/>
          </a:prstGeom>
        </p:spPr>
      </p:pic>
      <p:pic>
        <p:nvPicPr>
          <p:cNvPr id="12" name="Imagen 11" descr="Imagen que contiene material de construcción, edificio, piedra, ladrillo&#10;&#10;Descripción generada automáticamente">
            <a:extLst>
              <a:ext uri="{FF2B5EF4-FFF2-40B4-BE49-F238E27FC236}">
                <a16:creationId xmlns:a16="http://schemas.microsoft.com/office/drawing/2014/main" id="{3C4A0320-D6F7-C6E4-B43D-096975DF6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307" y="883664"/>
            <a:ext cx="862447" cy="1505266"/>
          </a:xfrm>
          <a:prstGeom prst="rect">
            <a:avLst/>
          </a:prstGeom>
        </p:spPr>
      </p:pic>
      <p:pic>
        <p:nvPicPr>
          <p:cNvPr id="14" name="Imagen 13" descr="Imagen en blanco y negro de una piedra&#10;&#10;Descripción generada automáticamente con confianza baja">
            <a:extLst>
              <a:ext uri="{FF2B5EF4-FFF2-40B4-BE49-F238E27FC236}">
                <a16:creationId xmlns:a16="http://schemas.microsoft.com/office/drawing/2014/main" id="{CC09A528-AD45-1A8B-80E6-A821452C7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593" y="883664"/>
            <a:ext cx="879554" cy="1505266"/>
          </a:xfrm>
          <a:prstGeom prst="rect">
            <a:avLst/>
          </a:prstGeom>
        </p:spPr>
      </p:pic>
      <p:pic>
        <p:nvPicPr>
          <p:cNvPr id="16" name="Imagen 15" descr="Imagen que contiene piedra, edificio&#10;&#10;Descripción generada automáticamente">
            <a:extLst>
              <a:ext uri="{FF2B5EF4-FFF2-40B4-BE49-F238E27FC236}">
                <a16:creationId xmlns:a16="http://schemas.microsoft.com/office/drawing/2014/main" id="{E905F55C-CE2E-8E54-6294-83B419C8E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112" y="883664"/>
            <a:ext cx="990373" cy="1505266"/>
          </a:xfrm>
          <a:prstGeom prst="rect">
            <a:avLst/>
          </a:prstGeom>
        </p:spPr>
      </p:pic>
      <p:pic>
        <p:nvPicPr>
          <p:cNvPr id="18" name="Imagen 17" descr="Una caricatura de piedra&#10;&#10;Descripción generada automáticamente con confianza baja">
            <a:extLst>
              <a:ext uri="{FF2B5EF4-FFF2-40B4-BE49-F238E27FC236}">
                <a16:creationId xmlns:a16="http://schemas.microsoft.com/office/drawing/2014/main" id="{8C130566-0265-7490-288D-9BAFAE9ED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884" y="883664"/>
            <a:ext cx="990374" cy="1505266"/>
          </a:xfrm>
          <a:prstGeom prst="rect">
            <a:avLst/>
          </a:prstGeom>
        </p:spPr>
      </p:pic>
      <p:pic>
        <p:nvPicPr>
          <p:cNvPr id="20" name="Imagen 19" descr="Imagen que contiene edificio, piedra, ladrillo&#10;&#10;Descripción generada automáticamente">
            <a:extLst>
              <a:ext uri="{FF2B5EF4-FFF2-40B4-BE49-F238E27FC236}">
                <a16:creationId xmlns:a16="http://schemas.microsoft.com/office/drawing/2014/main" id="{74311185-EB2C-272C-D473-6BD21B6444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0994" y="883664"/>
            <a:ext cx="1045313" cy="1505266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60C2939-098D-5802-CDCC-CD07B0E24D6E}"/>
              </a:ext>
            </a:extLst>
          </p:cNvPr>
          <p:cNvSpPr/>
          <p:nvPr/>
        </p:nvSpPr>
        <p:spPr>
          <a:xfrm>
            <a:off x="1173822" y="883664"/>
            <a:ext cx="879554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ADFB3BF-58DB-0A4C-AD26-A996A2B4124E}"/>
              </a:ext>
            </a:extLst>
          </p:cNvPr>
          <p:cNvSpPr/>
          <p:nvPr/>
        </p:nvSpPr>
        <p:spPr>
          <a:xfrm>
            <a:off x="2053376" y="883664"/>
            <a:ext cx="965772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ADC50F7-972A-90F7-182B-3195C11918DC}"/>
              </a:ext>
            </a:extLst>
          </p:cNvPr>
          <p:cNvSpPr/>
          <p:nvPr/>
        </p:nvSpPr>
        <p:spPr>
          <a:xfrm>
            <a:off x="3019148" y="883664"/>
            <a:ext cx="1020711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B825FDB-1EBE-EA5F-0CEC-6B20196F81B4}"/>
              </a:ext>
            </a:extLst>
          </p:cNvPr>
          <p:cNvSpPr/>
          <p:nvPr/>
        </p:nvSpPr>
        <p:spPr>
          <a:xfrm>
            <a:off x="4039859" y="883664"/>
            <a:ext cx="1026448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BB5360D-5439-C729-A9F6-8F3D1D30BCE1}"/>
              </a:ext>
            </a:extLst>
          </p:cNvPr>
          <p:cNvSpPr/>
          <p:nvPr/>
        </p:nvSpPr>
        <p:spPr>
          <a:xfrm>
            <a:off x="5066307" y="883664"/>
            <a:ext cx="862447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5277E9B-492E-A5C5-FC41-7C8372FA2E4D}"/>
              </a:ext>
            </a:extLst>
          </p:cNvPr>
          <p:cNvSpPr/>
          <p:nvPr/>
        </p:nvSpPr>
        <p:spPr>
          <a:xfrm>
            <a:off x="5928754" y="883664"/>
            <a:ext cx="1045312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BDED8C8-E632-FD29-621A-42BA112D1626}"/>
              </a:ext>
            </a:extLst>
          </p:cNvPr>
          <p:cNvSpPr/>
          <p:nvPr/>
        </p:nvSpPr>
        <p:spPr>
          <a:xfrm>
            <a:off x="6974066" y="883664"/>
            <a:ext cx="996111" cy="1505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305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1708554" y="266415"/>
            <a:ext cx="5726892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Conclusions and bibliography</a:t>
            </a:r>
            <a:endParaRPr u="sng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C2CBD3D-3FE1-8A28-4B52-23C2E4E41A53}"/>
              </a:ext>
            </a:extLst>
          </p:cNvPr>
          <p:cNvSpPr/>
          <p:nvPr/>
        </p:nvSpPr>
        <p:spPr>
          <a:xfrm>
            <a:off x="3872753" y="764115"/>
            <a:ext cx="5271247" cy="3974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12ADEDC-2C64-872B-0707-C6181F1D189E}"/>
              </a:ext>
            </a:extLst>
          </p:cNvPr>
          <p:cNvSpPr/>
          <p:nvPr/>
        </p:nvSpPr>
        <p:spPr>
          <a:xfrm>
            <a:off x="92209" y="764115"/>
            <a:ext cx="3649915" cy="411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429A67-57E6-A8E9-0E50-B35C96ED2F4C}"/>
              </a:ext>
            </a:extLst>
          </p:cNvPr>
          <p:cNvSpPr txBox="1"/>
          <p:nvPr/>
        </p:nvSpPr>
        <p:spPr>
          <a:xfrm>
            <a:off x="92209" y="954268"/>
            <a:ext cx="348855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Hatshepsut’s coronation program in the Red Chapel unique?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interpretation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also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seen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iconographic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texts?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Does the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representations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Red Chapel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follow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similar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topic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endParaRPr lang="es-E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s-E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is next?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Study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iconographic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textual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evidence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about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Ancient Egyptian coronation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ceremony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Compare Hatshepsut’s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iconographic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program to the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ones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kings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queens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7462BA-4D91-74B4-33F8-5FE33F516FE9}"/>
              </a:ext>
            </a:extLst>
          </p:cNvPr>
          <p:cNvSpPr txBox="1"/>
          <p:nvPr/>
        </p:nvSpPr>
        <p:spPr>
          <a:xfrm>
            <a:off x="3872753" y="764115"/>
            <a:ext cx="5271247" cy="6475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Burgos, Frank,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Larché</a:t>
            </a:r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François.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La Chapelle Rouge. Le </a:t>
            </a:r>
            <a:r>
              <a:rPr lang="en-US" sz="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sanctuaire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de </a:t>
            </a:r>
            <a:r>
              <a:rPr lang="en-US" sz="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barque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d´Hatshepsout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Vol I and II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Paris: </a:t>
            </a:r>
            <a:r>
              <a:rPr lang="fr-FR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CulturesFrance</a:t>
            </a: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2006-2008.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Collier, S.A.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“The Crowns of Pharaoh: Their Development and Significance in Ancient Egyptian Kingship”. Ph.D. diss.  (University of California Los Angeles, 1996).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Goebs</a:t>
            </a:r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Katja.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“Crowns Egyptian”. In 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The Encyclopedia of Ancient History, 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edited by Roger S. Bagnall, Kai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Brodersen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Craige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B. Champion, Andrew Erskine, and Sabine R. Huebner. London: Blackwell, 2013.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Goebs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Katja. “Receive the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Henu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– that you may shine forth in it like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Akhty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Feathers, Horns and the Cosmic Symbolism of Egyptian Composite Crowns”. In 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Royal versus Divine Authority. Acquisition, legitimization, and renewal of power, 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edited by Filip Coppens,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Jirí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Janák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and Hana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Vymazalová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Prague: 2013.</a:t>
            </a:r>
            <a:endParaRPr lang="es-ES" sz="8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Goebs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Katja. “King as God and God as King. </a:t>
            </a: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Colour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Light and Transformation in Egyptian Ritual”. In 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Palace and Temple. Architecture, Decoration, and Ritual, 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edited by Rolf Gundlach and Kate Spence. Wiesbaden: 2011.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Lacau</a:t>
            </a: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P., </a:t>
            </a:r>
            <a:r>
              <a:rPr lang="fr-FR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Chévrier</a:t>
            </a: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H. </a:t>
            </a:r>
            <a:r>
              <a:rPr lang="fr-FR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Une Chapelle d´Hatshepsout à Karnak I</a:t>
            </a: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Cairo : L´Institut Français d´Archéologie Orientale Du Caire, 1977-79.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Moret, A. </a:t>
            </a:r>
            <a:r>
              <a:rPr lang="fr-FR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Du caractère Religieux de la Royauté Pharaonique. 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Paris : Ernest Leroux, 1902.</a:t>
            </a:r>
            <a:endParaRPr lang="es-ES" sz="8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Naville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E. 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The temple of Deir El </a:t>
            </a:r>
            <a:r>
              <a:rPr lang="en-US" sz="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Bahari</a:t>
            </a:r>
            <a:r>
              <a:rPr lang="en-US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(Band 3): End of the northern half and southern half of the middle platform. 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London: Egypt Exploration Fund, 1898.</a:t>
            </a:r>
            <a:endParaRPr lang="es-ES" sz="8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Podgórski</a:t>
            </a:r>
            <a:r>
              <a:rPr lang="en-US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T. “Some remarks on the evolution of royal triumphal dress”. </a:t>
            </a:r>
            <a:r>
              <a:rPr lang="fr-FR" sz="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Prace</a:t>
            </a:r>
            <a:r>
              <a:rPr lang="fr-FR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Archeologiczne</a:t>
            </a:r>
            <a:r>
              <a:rPr lang="fr-FR" sz="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fr-FR" sz="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Vol. 51 (1992).</a:t>
            </a:r>
            <a:endParaRPr lang="es-ES" sz="8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62CFC61-57D7-A854-503A-4A026AA14257}"/>
              </a:ext>
            </a:extLst>
          </p:cNvPr>
          <p:cNvGrpSpPr/>
          <p:nvPr/>
        </p:nvGrpSpPr>
        <p:grpSpPr>
          <a:xfrm>
            <a:off x="0" y="322730"/>
            <a:ext cx="9144000" cy="4554356"/>
            <a:chOff x="0" y="322730"/>
            <a:chExt cx="9144000" cy="4554356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B35AF5F-8889-CF79-CB28-D5B0379D0BF3}"/>
                </a:ext>
              </a:extLst>
            </p:cNvPr>
            <p:cNvSpPr/>
            <p:nvPr/>
          </p:nvSpPr>
          <p:spPr>
            <a:xfrm>
              <a:off x="0" y="322730"/>
              <a:ext cx="9144000" cy="45543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ED09513-98DA-5EDF-6FB9-89C39E4EB036}"/>
                </a:ext>
              </a:extLst>
            </p:cNvPr>
            <p:cNvSpPr/>
            <p:nvPr/>
          </p:nvSpPr>
          <p:spPr>
            <a:xfrm>
              <a:off x="2796988" y="893104"/>
              <a:ext cx="3550023" cy="33572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Google Shape;278;p39">
              <a:extLst>
                <a:ext uri="{FF2B5EF4-FFF2-40B4-BE49-F238E27FC236}">
                  <a16:creationId xmlns:a16="http://schemas.microsoft.com/office/drawing/2014/main" id="{BE5137E5-22CD-9CE1-7482-9CF21DC35AB2}"/>
                </a:ext>
              </a:extLst>
            </p:cNvPr>
            <p:cNvSpPr txBox="1">
              <a:spLocks/>
            </p:cNvSpPr>
            <p:nvPr/>
          </p:nvSpPr>
          <p:spPr>
            <a:xfrm>
              <a:off x="2827723" y="2102208"/>
              <a:ext cx="3488551" cy="49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Vidaloka"/>
                <a:buNone/>
                <a:defRPr sz="3000" b="0" i="0" u="none" strike="noStrike" cap="none">
                  <a:solidFill>
                    <a:schemeClr val="dk1"/>
                  </a:solidFill>
                  <a:latin typeface="Vidaloka"/>
                  <a:ea typeface="Vidaloka"/>
                  <a:cs typeface="Vidaloka"/>
                  <a:sym typeface="Vidalok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rimson Text"/>
                <a:buNone/>
                <a:defRPr sz="4800" b="0" i="1" u="none" strike="noStrike" cap="none">
                  <a:solidFill>
                    <a:schemeClr val="dk1"/>
                  </a:solidFill>
                  <a:latin typeface="Crimson Text"/>
                  <a:ea typeface="Crimson Text"/>
                  <a:cs typeface="Crimson Text"/>
                  <a:sym typeface="Crimson Text"/>
                </a:defRPr>
              </a:lvl9pPr>
            </a:lstStyle>
            <a:p>
              <a:r>
                <a:rPr lang="es-ES" dirty="0" err="1"/>
                <a:t>Thank</a:t>
              </a:r>
              <a:r>
                <a:rPr lang="es-ES" dirty="0"/>
                <a:t> </a:t>
              </a:r>
              <a:r>
                <a:rPr lang="es-ES" dirty="0" err="1"/>
                <a:t>you</a:t>
              </a:r>
              <a:r>
                <a:rPr lang="es-ES" dirty="0"/>
                <a:t> for your </a:t>
              </a:r>
              <a:r>
                <a:rPr lang="es-ES" dirty="0" err="1"/>
                <a:t>attention</a:t>
              </a:r>
              <a:endParaRPr lang="es-ES" dirty="0"/>
            </a:p>
            <a:p>
              <a:endParaRPr lang="es-ES" dirty="0"/>
            </a:p>
            <a:p>
              <a:endParaRPr lang="es-ES" dirty="0"/>
            </a:p>
            <a:p>
              <a:r>
                <a:rPr lang="es-ES" sz="1800" dirty="0"/>
                <a:t>Do </a:t>
              </a:r>
              <a:r>
                <a:rPr lang="es-ES" sz="1800" dirty="0" err="1"/>
                <a:t>you</a:t>
              </a:r>
              <a:r>
                <a:rPr lang="es-ES" sz="1800" dirty="0"/>
                <a:t> </a:t>
              </a:r>
              <a:r>
                <a:rPr lang="es-ES" sz="1800" dirty="0" err="1"/>
                <a:t>have</a:t>
              </a:r>
              <a:r>
                <a:rPr lang="es-ES" sz="1800" dirty="0"/>
                <a:t> </a:t>
              </a:r>
              <a:r>
                <a:rPr lang="es-ES" sz="1800" dirty="0" err="1"/>
                <a:t>any</a:t>
              </a:r>
              <a:r>
                <a:rPr lang="es-ES" sz="1800" dirty="0"/>
                <a:t> Questions?</a:t>
              </a:r>
            </a:p>
            <a:p>
              <a:endParaRPr lang="es-ES" sz="1800" dirty="0"/>
            </a:p>
            <a:p>
              <a:r>
                <a:rPr lang="es-ES" sz="1800" dirty="0"/>
                <a:t>virginia.martosarmenteros@utoronto.mail.ca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6E438-639D-C647-C678-7FA7E3F0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929" y="81777"/>
            <a:ext cx="2306877" cy="994172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latin typeface="Merriweather" panose="00000500000000000000" pitchFamily="2" charset="0"/>
              </a:rPr>
              <a:t>Methodology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763C34E-B2A0-0821-33B8-12FE1C7C5A79}"/>
              </a:ext>
            </a:extLst>
          </p:cNvPr>
          <p:cNvSpPr/>
          <p:nvPr/>
        </p:nvSpPr>
        <p:spPr>
          <a:xfrm>
            <a:off x="6206309" y="647651"/>
            <a:ext cx="2490118" cy="3305710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Clr>
                <a:schemeClr val="tx2"/>
              </a:buClr>
              <a:buAutoNum type="arabicParenR"/>
            </a:pPr>
            <a:r>
              <a:rPr lang="en-US" sz="1500" dirty="0">
                <a:latin typeface="Robotto"/>
              </a:rPr>
              <a:t>Hieroglyph texts.</a:t>
            </a:r>
          </a:p>
          <a:p>
            <a:pPr marL="257175" indent="-257175">
              <a:buClr>
                <a:schemeClr val="tx2"/>
              </a:buClr>
              <a:buAutoNum type="arabicParenR"/>
            </a:pPr>
            <a:r>
              <a:rPr lang="en-US" sz="1500" dirty="0">
                <a:latin typeface="Robotto"/>
              </a:rPr>
              <a:t>Iconography and symbols.</a:t>
            </a:r>
          </a:p>
          <a:p>
            <a:pPr marL="257175" indent="-257175">
              <a:buClr>
                <a:schemeClr val="tx2"/>
              </a:buClr>
              <a:buAutoNum type="arabicParenR"/>
            </a:pPr>
            <a:r>
              <a:rPr lang="en-US" sz="1500" dirty="0">
                <a:latin typeface="Robotto"/>
              </a:rPr>
              <a:t>Order in which the scenes appear and the relationship that all the blocks have with each other as part of the same iconographic program.</a:t>
            </a:r>
          </a:p>
          <a:p>
            <a:pPr marL="257175" indent="-257175">
              <a:buClr>
                <a:schemeClr val="tx2"/>
              </a:buClr>
              <a:buAutoNum type="arabicParenR"/>
            </a:pPr>
            <a:r>
              <a:rPr lang="en-US" sz="1500" dirty="0">
                <a:latin typeface="Robotto"/>
              </a:rPr>
              <a:t>Effects that all these elements individually and together could have had in the ancient viewer.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36C04E9-0A5A-9ADC-FE2B-417687ECCD5C}"/>
              </a:ext>
            </a:extLst>
          </p:cNvPr>
          <p:cNvGrpSpPr/>
          <p:nvPr/>
        </p:nvGrpSpPr>
        <p:grpSpPr>
          <a:xfrm>
            <a:off x="0" y="0"/>
            <a:ext cx="8928846" cy="5143500"/>
            <a:chOff x="0" y="0"/>
            <a:chExt cx="8928846" cy="5143500"/>
          </a:xfrm>
        </p:grpSpPr>
        <p:pic>
          <p:nvPicPr>
            <p:cNvPr id="3" name="Picture 2" descr="Chapelle Rouge - Wikipedia">
              <a:extLst>
                <a:ext uri="{FF2B5EF4-FFF2-40B4-BE49-F238E27FC236}">
                  <a16:creationId xmlns:a16="http://schemas.microsoft.com/office/drawing/2014/main" id="{86C1476D-C1A7-9F56-AF6B-DE8FE5322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6584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50DD525-49D8-D5B6-2CD7-91DC24D0F389}"/>
                </a:ext>
              </a:extLst>
            </p:cNvPr>
            <p:cNvSpPr/>
            <p:nvPr/>
          </p:nvSpPr>
          <p:spPr>
            <a:xfrm>
              <a:off x="5973890" y="4241587"/>
              <a:ext cx="2954956" cy="82013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C7E9EDC-08B5-1777-B5E8-C14E9AF8E889}"/>
                </a:ext>
              </a:extLst>
            </p:cNvPr>
            <p:cNvSpPr txBox="1"/>
            <p:nvPr/>
          </p:nvSpPr>
          <p:spPr>
            <a:xfrm>
              <a:off x="6101123" y="4349163"/>
              <a:ext cx="2766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to"/>
                </a:rPr>
                <a:t>Jon, </a:t>
              </a:r>
              <a:r>
                <a:rPr lang="es-ES" dirty="0" err="1">
                  <a:latin typeface="Robotto"/>
                </a:rPr>
                <a:t>Bodsworth</a:t>
              </a:r>
              <a:r>
                <a:rPr lang="es-ES" dirty="0">
                  <a:latin typeface="Robotto"/>
                </a:rPr>
                <a:t>. </a:t>
              </a:r>
              <a:r>
                <a:rPr lang="es-ES" i="1" dirty="0">
                  <a:latin typeface="Robotto"/>
                </a:rPr>
                <a:t>Red Chapel</a:t>
              </a:r>
              <a:r>
                <a:rPr lang="es-ES" dirty="0">
                  <a:latin typeface="Robotto"/>
                </a:rPr>
                <a:t>. 2011. </a:t>
              </a:r>
              <a:r>
                <a:rPr lang="es-ES" dirty="0" err="1">
                  <a:latin typeface="Robotto"/>
                </a:rPr>
                <a:t>Photograph</a:t>
              </a:r>
              <a:r>
                <a:rPr lang="es-ES" dirty="0">
                  <a:latin typeface="Robotto"/>
                </a:rPr>
                <a:t>, </a:t>
              </a:r>
              <a:r>
                <a:rPr lang="es-ES" dirty="0" err="1">
                  <a:latin typeface="Robotto"/>
                </a:rPr>
                <a:t>Madain</a:t>
              </a:r>
              <a:r>
                <a:rPr lang="es-ES" dirty="0">
                  <a:latin typeface="Robotto"/>
                </a:rPr>
                <a:t> Project. 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02FC154-FA5F-D7F4-5D7A-0386112155DC}"/>
              </a:ext>
            </a:extLst>
          </p:cNvPr>
          <p:cNvGrpSpPr/>
          <p:nvPr/>
        </p:nvGrpSpPr>
        <p:grpSpPr>
          <a:xfrm>
            <a:off x="0" y="0"/>
            <a:ext cx="9177024" cy="5143500"/>
            <a:chOff x="0" y="0"/>
            <a:chExt cx="9177024" cy="514350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A81B73E-5E0A-99BD-B9FA-2B486728B67F}"/>
                </a:ext>
              </a:extLst>
            </p:cNvPr>
            <p:cNvGrpSpPr/>
            <p:nvPr/>
          </p:nvGrpSpPr>
          <p:grpSpPr>
            <a:xfrm>
              <a:off x="0" y="0"/>
              <a:ext cx="5766584" cy="5143500"/>
              <a:chOff x="457200" y="-9"/>
              <a:chExt cx="7187609" cy="6857999"/>
            </a:xfrm>
          </p:grpSpPr>
          <p:pic>
            <p:nvPicPr>
              <p:cNvPr id="9" name="Imagen 8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EFA66E82-DBE8-6EBB-23AC-697428511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0"/>
                <a:ext cx="7187609" cy="6857990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858B136F-9615-C9A9-FACF-9C851A872D14}"/>
                  </a:ext>
                </a:extLst>
              </p:cNvPr>
              <p:cNvSpPr/>
              <p:nvPr/>
            </p:nvSpPr>
            <p:spPr>
              <a:xfrm>
                <a:off x="3923414" y="3189757"/>
                <a:ext cx="542260" cy="2392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EF78BDF8-A158-646A-FE8E-B306DFA5E750}"/>
                  </a:ext>
                </a:extLst>
              </p:cNvPr>
              <p:cNvSpPr/>
              <p:nvPr/>
            </p:nvSpPr>
            <p:spPr>
              <a:xfrm>
                <a:off x="3923414" y="6592125"/>
                <a:ext cx="542260" cy="2392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 dirty="0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234A7D6-640E-ADEE-E9B2-8E2A44BFFB81}"/>
                  </a:ext>
                </a:extLst>
              </p:cNvPr>
              <p:cNvSpPr txBox="1"/>
              <p:nvPr/>
            </p:nvSpPr>
            <p:spPr>
              <a:xfrm>
                <a:off x="3354571" y="-9"/>
                <a:ext cx="13928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b="1" dirty="0">
                    <a:latin typeface="Robotto"/>
                  </a:rPr>
                  <a:t>North Wall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BE8B4A17-2F37-6072-34F3-2ED600326F55}"/>
                  </a:ext>
                </a:extLst>
              </p:cNvPr>
              <p:cNvSpPr txBox="1"/>
              <p:nvPr/>
            </p:nvSpPr>
            <p:spPr>
              <a:xfrm>
                <a:off x="3522921" y="3547586"/>
                <a:ext cx="13928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b="1" dirty="0">
                    <a:latin typeface="Robotto"/>
                  </a:rPr>
                  <a:t>South Wall</a:t>
                </a:r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4BD76A12-D2D9-70D8-C32B-C01480322420}"/>
                  </a:ext>
                </a:extLst>
              </p:cNvPr>
              <p:cNvSpPr/>
              <p:nvPr/>
            </p:nvSpPr>
            <p:spPr>
              <a:xfrm>
                <a:off x="1329070" y="1180214"/>
                <a:ext cx="4295553" cy="2543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8A1B5E77-4F7A-4E1C-5C7C-677E3FE75F02}"/>
                  </a:ext>
                </a:extLst>
              </p:cNvPr>
              <p:cNvSpPr/>
              <p:nvPr/>
            </p:nvSpPr>
            <p:spPr>
              <a:xfrm>
                <a:off x="2634513" y="4728909"/>
                <a:ext cx="4542464" cy="23923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</p:grp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D585E7D-E5A3-34D0-6BBC-8536FE778D8D}"/>
                </a:ext>
              </a:extLst>
            </p:cNvPr>
            <p:cNvSpPr/>
            <p:nvPr/>
          </p:nvSpPr>
          <p:spPr>
            <a:xfrm>
              <a:off x="5844209" y="4086970"/>
              <a:ext cx="3244132" cy="9747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3941027-F7BD-E72C-3B11-D607C4D58CE8}"/>
                </a:ext>
              </a:extLst>
            </p:cNvPr>
            <p:cNvSpPr txBox="1"/>
            <p:nvPr/>
          </p:nvSpPr>
          <p:spPr>
            <a:xfrm>
              <a:off x="5791473" y="4133719"/>
              <a:ext cx="33855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South and North </a:t>
              </a:r>
              <a:r>
                <a:rPr lang="es-ES" i="1" dirty="0" err="1">
                  <a:latin typeface="Roboto" panose="02000000000000000000" pitchFamily="2" charset="0"/>
                  <a:ea typeface="Roboto" panose="02000000000000000000" pitchFamily="2" charset="0"/>
                </a:rPr>
                <a:t>Walls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 from the Red Chapel. 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1977.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Photograph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d´Hatshepsout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Paris, pl. IX.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14BF8D5A-80C1-3FBF-098D-D11BDD7AFC84}"/>
              </a:ext>
            </a:extLst>
          </p:cNvPr>
          <p:cNvGrpSpPr/>
          <p:nvPr/>
        </p:nvGrpSpPr>
        <p:grpSpPr>
          <a:xfrm>
            <a:off x="1" y="-3270"/>
            <a:ext cx="9159049" cy="5123526"/>
            <a:chOff x="1" y="-3270"/>
            <a:chExt cx="9159049" cy="5123526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37D1B70E-C8D7-4E37-C49B-FB2ED0E07E8F}"/>
                </a:ext>
              </a:extLst>
            </p:cNvPr>
            <p:cNvGrpSpPr/>
            <p:nvPr/>
          </p:nvGrpSpPr>
          <p:grpSpPr>
            <a:xfrm>
              <a:off x="1" y="-3270"/>
              <a:ext cx="5766584" cy="5123526"/>
              <a:chOff x="632046" y="56576"/>
              <a:chExt cx="7187609" cy="6831368"/>
            </a:xfrm>
          </p:grpSpPr>
          <p:pic>
            <p:nvPicPr>
              <p:cNvPr id="27" name="Imagen 26" descr="Imagen en blanco y negro de una puerta&#10;&#10;Descripción generada automáticamente con confianza baja">
                <a:extLst>
                  <a:ext uri="{FF2B5EF4-FFF2-40B4-BE49-F238E27FC236}">
                    <a16:creationId xmlns:a16="http://schemas.microsoft.com/office/drawing/2014/main" id="{C5F66759-F27C-D7EC-7F45-3739138C5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046" y="56576"/>
                <a:ext cx="7187609" cy="6831368"/>
              </a:xfrm>
              <a:prstGeom prst="rect">
                <a:avLst/>
              </a:prstGeom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FD4B2DAF-154F-EEDC-B9AA-51516E5D5B4F}"/>
                  </a:ext>
                </a:extLst>
              </p:cNvPr>
              <p:cNvSpPr txBox="1"/>
              <p:nvPr/>
            </p:nvSpPr>
            <p:spPr>
              <a:xfrm>
                <a:off x="1329069" y="142583"/>
                <a:ext cx="210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b="1" dirty="0">
                    <a:latin typeface="Robotto"/>
                  </a:rPr>
                  <a:t>West </a:t>
                </a:r>
                <a:r>
                  <a:rPr lang="es-ES" sz="1500" b="1" dirty="0" err="1">
                    <a:latin typeface="Robotto"/>
                  </a:rPr>
                  <a:t>entrance</a:t>
                </a:r>
                <a:endParaRPr lang="es-ES" sz="1500" b="1" dirty="0">
                  <a:latin typeface="Robotto"/>
                </a:endParaRPr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31362391-3358-BA59-04B9-604390B2A6C3}"/>
                  </a:ext>
                </a:extLst>
              </p:cNvPr>
              <p:cNvSpPr txBox="1"/>
              <p:nvPr/>
            </p:nvSpPr>
            <p:spPr>
              <a:xfrm>
                <a:off x="4823236" y="1434599"/>
                <a:ext cx="210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b="1" dirty="0">
                    <a:latin typeface="Robotto"/>
                  </a:rPr>
                  <a:t>East </a:t>
                </a:r>
                <a:r>
                  <a:rPr lang="es-ES" sz="1500" b="1" dirty="0" err="1">
                    <a:latin typeface="Robotto"/>
                  </a:rPr>
                  <a:t>entrance</a:t>
                </a:r>
                <a:endParaRPr lang="es-ES" sz="1500" b="1" dirty="0">
                  <a:latin typeface="Robotto"/>
                </a:endParaRPr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37342B96-E7D0-3F34-0AB9-35E4E725FF1D}"/>
                  </a:ext>
                </a:extLst>
              </p:cNvPr>
              <p:cNvSpPr/>
              <p:nvPr/>
            </p:nvSpPr>
            <p:spPr>
              <a:xfrm>
                <a:off x="882503" y="2254101"/>
                <a:ext cx="786809" cy="106325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E7DEB96F-1BC2-5A41-072B-F674C6B3507F}"/>
                  </a:ext>
                </a:extLst>
              </p:cNvPr>
              <p:cNvSpPr/>
              <p:nvPr/>
            </p:nvSpPr>
            <p:spPr>
              <a:xfrm>
                <a:off x="3136602" y="2254101"/>
                <a:ext cx="786809" cy="100029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9AA6070-7C30-C60F-F075-89A00095055D}"/>
                  </a:ext>
                </a:extLst>
              </p:cNvPr>
              <p:cNvSpPr/>
              <p:nvPr/>
            </p:nvSpPr>
            <p:spPr>
              <a:xfrm rot="5400000">
                <a:off x="6774721" y="2649290"/>
                <a:ext cx="549328" cy="78680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4FEA6B3F-04EF-2B15-D0A1-FC4209372DE1}"/>
                  </a:ext>
                </a:extLst>
              </p:cNvPr>
              <p:cNvSpPr/>
              <p:nvPr/>
            </p:nvSpPr>
            <p:spPr>
              <a:xfrm rot="5400000">
                <a:off x="4520621" y="2612027"/>
                <a:ext cx="549328" cy="78680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</p:grp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1F092C98-6026-BC80-35A9-DA1FDE12B0CA}"/>
                </a:ext>
              </a:extLst>
            </p:cNvPr>
            <p:cNvSpPr/>
            <p:nvPr/>
          </p:nvSpPr>
          <p:spPr>
            <a:xfrm>
              <a:off x="5844209" y="4086970"/>
              <a:ext cx="3244132" cy="9747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7C9E06F4-B677-49AC-CC22-0093DCBBD986}"/>
                </a:ext>
              </a:extLst>
            </p:cNvPr>
            <p:cNvSpPr txBox="1"/>
            <p:nvPr/>
          </p:nvSpPr>
          <p:spPr>
            <a:xfrm>
              <a:off x="5773499" y="4133718"/>
              <a:ext cx="33855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South and North </a:t>
              </a:r>
              <a:r>
                <a:rPr lang="es-ES" i="1" dirty="0" err="1">
                  <a:latin typeface="Roboto" panose="02000000000000000000" pitchFamily="2" charset="0"/>
                  <a:ea typeface="Roboto" panose="02000000000000000000" pitchFamily="2" charset="0"/>
                </a:rPr>
                <a:t>Walls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 from the Red Chapel. 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1977.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Photograph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d´Hatshepsout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Paris, pl. 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0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DB0599-2C4D-5AFF-0F8C-BA5C6E21D348}"/>
              </a:ext>
            </a:extLst>
          </p:cNvPr>
          <p:cNvSpPr/>
          <p:nvPr/>
        </p:nvSpPr>
        <p:spPr>
          <a:xfrm>
            <a:off x="135577" y="4388010"/>
            <a:ext cx="7211427" cy="4285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593C6C9-1182-2207-2D13-E422CC6F8CAF}"/>
              </a:ext>
            </a:extLst>
          </p:cNvPr>
          <p:cNvSpPr/>
          <p:nvPr/>
        </p:nvSpPr>
        <p:spPr>
          <a:xfrm>
            <a:off x="346443" y="874942"/>
            <a:ext cx="4094928" cy="4542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9265809-FFBD-030F-C6E5-B1F9507FEFE9}"/>
              </a:ext>
            </a:extLst>
          </p:cNvPr>
          <p:cNvSpPr/>
          <p:nvPr/>
        </p:nvSpPr>
        <p:spPr>
          <a:xfrm>
            <a:off x="346443" y="331786"/>
            <a:ext cx="576302" cy="4542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E874D99-75A1-6D87-C6E0-0A1A321EB23E}"/>
              </a:ext>
            </a:extLst>
          </p:cNvPr>
          <p:cNvSpPr/>
          <p:nvPr/>
        </p:nvSpPr>
        <p:spPr>
          <a:xfrm>
            <a:off x="5867441" y="1587790"/>
            <a:ext cx="2735516" cy="24512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1655200" y="202425"/>
            <a:ext cx="5579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Coronation ceremony</a:t>
            </a:r>
            <a:endParaRPr u="sng" dirty="0"/>
          </a:p>
        </p:txBody>
      </p:sp>
      <p:sp>
        <p:nvSpPr>
          <p:cNvPr id="262" name="Google Shape;262;p38"/>
          <p:cNvSpPr txBox="1">
            <a:spLocks noGrp="1"/>
          </p:cNvSpPr>
          <p:nvPr>
            <p:ph type="subTitle" idx="3"/>
          </p:nvPr>
        </p:nvSpPr>
        <p:spPr>
          <a:xfrm>
            <a:off x="81790" y="923559"/>
            <a:ext cx="4630339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Purification and presentation</a:t>
            </a:r>
            <a:endParaRPr dirty="0"/>
          </a:p>
        </p:txBody>
      </p:sp>
      <p:sp>
        <p:nvSpPr>
          <p:cNvPr id="270" name="Google Shape;270;p38"/>
          <p:cNvSpPr txBox="1">
            <a:spLocks noGrp="1"/>
          </p:cNvSpPr>
          <p:nvPr>
            <p:ph type="title" idx="9"/>
          </p:nvPr>
        </p:nvSpPr>
        <p:spPr>
          <a:xfrm>
            <a:off x="241007" y="337419"/>
            <a:ext cx="787173" cy="512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" name="Subtítulo 20">
            <a:extLst>
              <a:ext uri="{FF2B5EF4-FFF2-40B4-BE49-F238E27FC236}">
                <a16:creationId xmlns:a16="http://schemas.microsoft.com/office/drawing/2014/main" id="{8DCCD4E9-C4BC-7C8A-2D97-3FCC5DCF69C8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372429" y="4344920"/>
            <a:ext cx="7101132" cy="618600"/>
          </a:xfrm>
        </p:spPr>
        <p:txBody>
          <a:bodyPr/>
          <a:lstStyle/>
          <a:p>
            <a:pPr algn="l"/>
            <a:r>
              <a:rPr lang="en-US" sz="105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Edouard, </a:t>
            </a:r>
            <a:r>
              <a:rPr lang="en-US" sz="105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Naville</a:t>
            </a:r>
            <a:r>
              <a:rPr lang="en-US" sz="105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1050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</a:t>
            </a:r>
            <a:r>
              <a:rPr lang="en-US" sz="105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ing</a:t>
            </a:r>
            <a:r>
              <a:rPr lang="en-US" sz="1050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Hatshepsut</a:t>
            </a:r>
            <a:r>
              <a:rPr lang="en-US" sz="105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purified by Ha, in the pr-wr is guided by Horus to the crowning room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105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1898. Drawing. The Temple of Deir el </a:t>
            </a:r>
            <a:r>
              <a:rPr lang="en-US" sz="105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Bahari</a:t>
            </a:r>
            <a:r>
              <a:rPr lang="en-US" sz="105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 III: End of northern half and southern half</a:t>
            </a:r>
            <a:r>
              <a:rPr lang="en-US" sz="105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London, </a:t>
            </a:r>
            <a:r>
              <a:rPr lang="en-US" sz="105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pl. LXIII.</a:t>
            </a:r>
            <a:endParaRPr lang="es-ES" sz="105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22" name="Imagen 21" descr="Diagrama&#10;&#10;Descripción generada automáticamente">
            <a:extLst>
              <a:ext uri="{FF2B5EF4-FFF2-40B4-BE49-F238E27FC236}">
                <a16:creationId xmlns:a16="http://schemas.microsoft.com/office/drawing/2014/main" id="{4237909C-5945-48F5-520A-10EE3871B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3" y="1421027"/>
            <a:ext cx="5010785" cy="2890520"/>
          </a:xfrm>
          <a:prstGeom prst="rect">
            <a:avLst/>
          </a:prstGeom>
        </p:spPr>
      </p:pic>
      <p:sp>
        <p:nvSpPr>
          <p:cNvPr id="23" name="Google Shape;812;p69">
            <a:extLst>
              <a:ext uri="{FF2B5EF4-FFF2-40B4-BE49-F238E27FC236}">
                <a16:creationId xmlns:a16="http://schemas.microsoft.com/office/drawing/2014/main" id="{21B211B2-9359-F1F6-2904-4EFE8F0C2546}"/>
              </a:ext>
            </a:extLst>
          </p:cNvPr>
          <p:cNvSpPr txBox="1">
            <a:spLocks/>
          </p:cNvSpPr>
          <p:nvPr/>
        </p:nvSpPr>
        <p:spPr>
          <a:xfrm>
            <a:off x="5764299" y="1735831"/>
            <a:ext cx="2941800" cy="215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to"/>
              </a:rPr>
              <a:t>Purification by the gods Horus and Amun.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to"/>
              </a:rPr>
              <a:t>Presentation to the corporation of Gods of the North and the South and to the royal court.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to"/>
              </a:rPr>
              <a:t>Announcement of the royal titulary.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CF5F1A2-65A4-D91C-9E10-9B9E8EB76C81}"/>
              </a:ext>
            </a:extLst>
          </p:cNvPr>
          <p:cNvGrpSpPr/>
          <p:nvPr/>
        </p:nvGrpSpPr>
        <p:grpSpPr>
          <a:xfrm>
            <a:off x="81790" y="329626"/>
            <a:ext cx="8521167" cy="4484248"/>
            <a:chOff x="81790" y="331786"/>
            <a:chExt cx="8521167" cy="4484248"/>
          </a:xfrm>
        </p:grpSpPr>
        <p:pic>
          <p:nvPicPr>
            <p:cNvPr id="12" name="Imagen 11" descr="Diagrama&#10;&#10;Descripción generada automáticamente">
              <a:extLst>
                <a:ext uri="{FF2B5EF4-FFF2-40B4-BE49-F238E27FC236}">
                  <a16:creationId xmlns:a16="http://schemas.microsoft.com/office/drawing/2014/main" id="{A2E693AE-4922-3D40-544F-1713B8F0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43" y="1395100"/>
              <a:ext cx="3265311" cy="2916447"/>
            </a:xfrm>
            <a:prstGeom prst="rect">
              <a:avLst/>
            </a:prstGeom>
          </p:spPr>
        </p:pic>
        <p:pic>
          <p:nvPicPr>
            <p:cNvPr id="13" name="Imagen 12" descr="Diagrama&#10;&#10;Descripción generada automáticamente">
              <a:extLst>
                <a:ext uri="{FF2B5EF4-FFF2-40B4-BE49-F238E27FC236}">
                  <a16:creationId xmlns:a16="http://schemas.microsoft.com/office/drawing/2014/main" id="{5F1AA02A-4EDB-8B97-6C51-8B7D83C57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754" y="1395573"/>
              <a:ext cx="1920494" cy="2916448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A845D2D-2573-9117-42B2-A42B0F04B4E5}"/>
                </a:ext>
              </a:extLst>
            </p:cNvPr>
            <p:cNvSpPr/>
            <p:nvPr/>
          </p:nvSpPr>
          <p:spPr>
            <a:xfrm>
              <a:off x="346443" y="874468"/>
              <a:ext cx="4094928" cy="4542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AFAE293-E6EA-3FC7-8A32-EC57DA55CC34}"/>
                </a:ext>
              </a:extLst>
            </p:cNvPr>
            <p:cNvSpPr txBox="1"/>
            <p:nvPr/>
          </p:nvSpPr>
          <p:spPr>
            <a:xfrm>
              <a:off x="380359" y="869200"/>
              <a:ext cx="287591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latin typeface="Vidaloka" panose="020B0604020202020204" charset="0"/>
                </a:rPr>
                <a:t>Coronation</a:t>
              </a:r>
            </a:p>
            <a:p>
              <a:endParaRPr lang="es-ES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4B34177D-8BEC-069C-02D1-8485534F27E6}"/>
                </a:ext>
              </a:extLst>
            </p:cNvPr>
            <p:cNvSpPr/>
            <p:nvPr/>
          </p:nvSpPr>
          <p:spPr>
            <a:xfrm>
              <a:off x="346443" y="331786"/>
              <a:ext cx="576302" cy="4433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362A405-8A9C-F5E4-FD42-4B7C94734F9A}"/>
                </a:ext>
              </a:extLst>
            </p:cNvPr>
            <p:cNvSpPr txBox="1"/>
            <p:nvPr/>
          </p:nvSpPr>
          <p:spPr>
            <a:xfrm>
              <a:off x="380359" y="356179"/>
              <a:ext cx="542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latin typeface="Vidaloka" panose="020B0604020202020204" charset="0"/>
                </a:rPr>
                <a:t>02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C01634EE-1298-9064-19A9-8A1BFC040556}"/>
                </a:ext>
              </a:extLst>
            </p:cNvPr>
            <p:cNvSpPr/>
            <p:nvPr/>
          </p:nvSpPr>
          <p:spPr>
            <a:xfrm>
              <a:off x="5867441" y="1584101"/>
              <a:ext cx="2735516" cy="245120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93EC7E8-3837-EEC5-A9D5-80FB2035DCEC}"/>
                </a:ext>
              </a:extLst>
            </p:cNvPr>
            <p:cNvSpPr txBox="1"/>
            <p:nvPr/>
          </p:nvSpPr>
          <p:spPr>
            <a:xfrm>
              <a:off x="5948123" y="1852883"/>
              <a:ext cx="2574151" cy="206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Robotto"/>
                </a:rPr>
                <a:t>Granting of the royalty of Upper and Lower Egypt through the corresponding symbolic crowns.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Robotto"/>
                </a:rPr>
                <a:t>Meeting of the two regions at the king´s feet.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Robotto"/>
                </a:rPr>
                <a:t>Royal procession outside of the temple wall.</a:t>
              </a:r>
            </a:p>
            <a:p>
              <a:endParaRPr lang="es-ES" dirty="0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B2497DE-D337-A743-8D2C-DB2C67464826}"/>
                </a:ext>
              </a:extLst>
            </p:cNvPr>
            <p:cNvSpPr/>
            <p:nvPr/>
          </p:nvSpPr>
          <p:spPr>
            <a:xfrm>
              <a:off x="135577" y="4395575"/>
              <a:ext cx="7558924" cy="41342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D0E714F-E906-653E-E2AA-7F6085DECA6D}"/>
                </a:ext>
              </a:extLst>
            </p:cNvPr>
            <p:cNvSpPr txBox="1"/>
            <p:nvPr/>
          </p:nvSpPr>
          <p:spPr>
            <a:xfrm>
              <a:off x="81790" y="4400536"/>
              <a:ext cx="755892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Edouard, </a:t>
              </a:r>
              <a:r>
                <a:rPr lang="en-US" sz="1050" dirty="0" err="1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Naville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050" i="1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King Hatshepsut received the White and Red crowns by the gods Horus and Sit on the South and North pavilions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1898. Drawing. The Temple of Deir el </a:t>
              </a:r>
              <a:r>
                <a:rPr lang="en-US" sz="1050" dirty="0" err="1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Bahari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 III: End of northern half and southern half</a:t>
              </a:r>
              <a:r>
                <a:rPr lang="en-US" sz="1050" i="1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London,  pl. LXIV.</a:t>
              </a:r>
              <a:endParaRPr lang="es-ES" sz="105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Imagen 30" descr="Diagrama&#10;&#10;Descripción generada automáticamente">
            <a:extLst>
              <a:ext uri="{FF2B5EF4-FFF2-40B4-BE49-F238E27FC236}">
                <a16:creationId xmlns:a16="http://schemas.microsoft.com/office/drawing/2014/main" id="{C1ECB4D8-5FD2-552F-BEF7-47C81D896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6" y="1402592"/>
            <a:ext cx="5411013" cy="2935783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0C53AC69-2FC8-8609-49F4-DFD0081C8D16}"/>
              </a:ext>
            </a:extLst>
          </p:cNvPr>
          <p:cNvSpPr/>
          <p:nvPr/>
        </p:nvSpPr>
        <p:spPr>
          <a:xfrm>
            <a:off x="139087" y="4385848"/>
            <a:ext cx="7567815" cy="4285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90A6F6D-F90B-A4C9-76C3-811F9CC444D4}"/>
              </a:ext>
            </a:extLst>
          </p:cNvPr>
          <p:cNvSpPr txBox="1"/>
          <p:nvPr/>
        </p:nvSpPr>
        <p:spPr>
          <a:xfrm>
            <a:off x="205274" y="4473210"/>
            <a:ext cx="750162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Auguste, Mariette. </a:t>
            </a:r>
            <a:r>
              <a:rPr lang="en-US" sz="1050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Meeting of the two regions at king Hatshepsut´s feet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1969. Drawing. Abydos</a:t>
            </a:r>
            <a:r>
              <a:rPr lang="en-US" sz="1050" i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vol. 4. Paris,  pl. 31a.</a:t>
            </a:r>
            <a:endParaRPr lang="es-ES" sz="105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2" name="Imagen 41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07C8FCE-513A-5074-28CF-F5A86CD4E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86" y="1442689"/>
            <a:ext cx="2739771" cy="2837198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8D3CABAD-2F6F-C762-BC31-A0A1CD4F774D}"/>
              </a:ext>
            </a:extLst>
          </p:cNvPr>
          <p:cNvSpPr/>
          <p:nvPr/>
        </p:nvSpPr>
        <p:spPr>
          <a:xfrm>
            <a:off x="353286" y="324354"/>
            <a:ext cx="576302" cy="441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16C4A9-5A86-F277-B1D7-ACCFA8B1D7EE}"/>
              </a:ext>
            </a:extLst>
          </p:cNvPr>
          <p:cNvSpPr/>
          <p:nvPr/>
        </p:nvSpPr>
        <p:spPr>
          <a:xfrm>
            <a:off x="354615" y="876971"/>
            <a:ext cx="4088085" cy="4388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5158FD8-6E06-8ED5-74EF-FE85F374F1A3}"/>
              </a:ext>
            </a:extLst>
          </p:cNvPr>
          <p:cNvSpPr/>
          <p:nvPr/>
        </p:nvSpPr>
        <p:spPr>
          <a:xfrm>
            <a:off x="5867441" y="1584101"/>
            <a:ext cx="2735516" cy="24512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C3842DC-9A87-0EFB-D003-536CFB99D4C6}"/>
              </a:ext>
            </a:extLst>
          </p:cNvPr>
          <p:cNvSpPr/>
          <p:nvPr/>
        </p:nvSpPr>
        <p:spPr>
          <a:xfrm>
            <a:off x="135577" y="4379303"/>
            <a:ext cx="8247704" cy="4381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DD8AF6A-E17B-7C69-1E52-B6F66352D1E1}"/>
              </a:ext>
            </a:extLst>
          </p:cNvPr>
          <p:cNvSpPr txBox="1"/>
          <p:nvPr/>
        </p:nvSpPr>
        <p:spPr>
          <a:xfrm>
            <a:off x="257965" y="275678"/>
            <a:ext cx="787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atin typeface="Vidaloka" panose="020B0604020202020204" charset="0"/>
              </a:rPr>
              <a:t>03</a:t>
            </a:r>
            <a:endParaRPr lang="es-ES" sz="3600" dirty="0">
              <a:latin typeface="Vidaloka" panose="020B0604020202020204" charset="0"/>
            </a:endParaRPr>
          </a:p>
        </p:txBody>
      </p:sp>
      <p:sp>
        <p:nvSpPr>
          <p:cNvPr id="51" name="Google Shape;262;p38">
            <a:extLst>
              <a:ext uri="{FF2B5EF4-FFF2-40B4-BE49-F238E27FC236}">
                <a16:creationId xmlns:a16="http://schemas.microsoft.com/office/drawing/2014/main" id="{032C522F-4219-D086-93BD-45AF3B767B8C}"/>
              </a:ext>
            </a:extLst>
          </p:cNvPr>
          <p:cNvSpPr txBox="1">
            <a:spLocks/>
          </p:cNvSpPr>
          <p:nvPr/>
        </p:nvSpPr>
        <p:spPr>
          <a:xfrm>
            <a:off x="241007" y="921223"/>
            <a:ext cx="1863879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4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sz="21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s-ES" dirty="0" err="1"/>
              <a:t>Induction</a:t>
            </a:r>
            <a:endParaRPr lang="es-ES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9E29405-42E5-B941-A962-B8C877A759A1}"/>
              </a:ext>
            </a:extLst>
          </p:cNvPr>
          <p:cNvSpPr txBox="1"/>
          <p:nvPr/>
        </p:nvSpPr>
        <p:spPr>
          <a:xfrm>
            <a:off x="5813813" y="1850593"/>
            <a:ext cx="28427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Robotto"/>
              </a:rPr>
              <a:t>Union between the main god and the king through an embrace.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Robotto"/>
              </a:rPr>
              <a:t>Handing of the ankh symbol by the god Amun to the new king.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Robotto"/>
              </a:rPr>
              <a:t>Final recognition of the king.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2FC57C7-D8C1-AAF4-C436-6C75026AF540}"/>
              </a:ext>
            </a:extLst>
          </p:cNvPr>
          <p:cNvSpPr txBox="1"/>
          <p:nvPr/>
        </p:nvSpPr>
        <p:spPr>
          <a:xfrm>
            <a:off x="241007" y="4486168"/>
            <a:ext cx="81393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Karl R., </a:t>
            </a:r>
            <a:r>
              <a:rPr lang="es-ES" sz="1050" dirty="0" err="1">
                <a:latin typeface="Roboto" panose="02000000000000000000" pitchFamily="2" charset="0"/>
                <a:ea typeface="Roboto" panose="02000000000000000000" pitchFamily="2" charset="0"/>
              </a:rPr>
              <a:t>Lepsius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sz="1050" i="1" dirty="0">
                <a:latin typeface="Roboto" panose="02000000000000000000" pitchFamily="2" charset="0"/>
                <a:ea typeface="Roboto" panose="02000000000000000000" pitchFamily="2" charset="0"/>
              </a:rPr>
              <a:t>King </a:t>
            </a:r>
            <a:r>
              <a:rPr lang="es-ES" sz="1050" i="1" dirty="0" err="1">
                <a:latin typeface="Roboto" panose="02000000000000000000" pitchFamily="2" charset="0"/>
                <a:ea typeface="Roboto" panose="02000000000000000000" pitchFamily="2" charset="0"/>
              </a:rPr>
              <a:t>Tuthmose</a:t>
            </a:r>
            <a:r>
              <a:rPr lang="es-ES" sz="1050" i="1" dirty="0">
                <a:latin typeface="Roboto" panose="02000000000000000000" pitchFamily="2" charset="0"/>
                <a:ea typeface="Roboto" panose="02000000000000000000" pitchFamily="2" charset="0"/>
              </a:rPr>
              <a:t> III </a:t>
            </a:r>
            <a:r>
              <a:rPr lang="es-ES" sz="1050" i="1" dirty="0" err="1">
                <a:latin typeface="Roboto" panose="02000000000000000000" pitchFamily="2" charset="0"/>
                <a:ea typeface="Roboto" panose="02000000000000000000" pitchFamily="2" charset="0"/>
              </a:rPr>
              <a:t>embraced</a:t>
            </a:r>
            <a:r>
              <a:rPr lang="es-ES" sz="105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sz="1050" i="1" dirty="0" err="1"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es-ES" sz="1050" i="1" dirty="0"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es-ES" sz="1050" i="1" dirty="0" err="1">
                <a:latin typeface="Roboto" panose="02000000000000000000" pitchFamily="2" charset="0"/>
                <a:ea typeface="Roboto" panose="02000000000000000000" pitchFamily="2" charset="0"/>
              </a:rPr>
              <a:t>god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. 1858. Drawing. </a:t>
            </a:r>
            <a:r>
              <a:rPr lang="es-ES" sz="1050" dirty="0" err="1">
                <a:latin typeface="Roboto" panose="02000000000000000000" pitchFamily="2" charset="0"/>
                <a:ea typeface="Roboto" panose="02000000000000000000" pitchFamily="2" charset="0"/>
              </a:rPr>
              <a:t>Denkmäler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sz="1050" dirty="0" err="1">
                <a:latin typeface="Roboto" panose="02000000000000000000" pitchFamily="2" charset="0"/>
                <a:ea typeface="Roboto" panose="02000000000000000000" pitchFamily="2" charset="0"/>
              </a:rPr>
              <a:t>aus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sz="1050" dirty="0" err="1">
                <a:latin typeface="Roboto" panose="02000000000000000000" pitchFamily="2" charset="0"/>
                <a:ea typeface="Roboto" panose="02000000000000000000" pitchFamily="2" charset="0"/>
              </a:rPr>
              <a:t>Aegypten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s-ES" sz="1050" dirty="0" err="1">
                <a:latin typeface="Roboto" panose="02000000000000000000" pitchFamily="2" charset="0"/>
                <a:ea typeface="Roboto" panose="02000000000000000000" pitchFamily="2" charset="0"/>
              </a:rPr>
              <a:t>Aethiopien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, vol</a:t>
            </a:r>
            <a:r>
              <a:rPr lang="es-ES" sz="1050" i="1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III. </a:t>
            </a:r>
            <a:r>
              <a:rPr lang="es-ES" sz="1050" dirty="0" err="1">
                <a:latin typeface="Roboto" panose="02000000000000000000" pitchFamily="2" charset="0"/>
                <a:ea typeface="Roboto" panose="02000000000000000000" pitchFamily="2" charset="0"/>
              </a:rPr>
              <a:t>Berlin</a:t>
            </a:r>
            <a:r>
              <a:rPr lang="es-ES" sz="1050" dirty="0">
                <a:latin typeface="Roboto" panose="02000000000000000000" pitchFamily="2" charset="0"/>
                <a:ea typeface="Roboto" panose="02000000000000000000" pitchFamily="2" charset="0"/>
              </a:rPr>
              <a:t>,  p. 34.</a:t>
            </a:r>
            <a:r>
              <a:rPr lang="es-ES" sz="105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s-ES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DBBE2194-2B18-A6BE-C6B7-38D0D9ACC1A6}"/>
              </a:ext>
            </a:extLst>
          </p:cNvPr>
          <p:cNvSpPr/>
          <p:nvPr/>
        </p:nvSpPr>
        <p:spPr>
          <a:xfrm>
            <a:off x="3093058" y="1369219"/>
            <a:ext cx="2705158" cy="29633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1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5" grpId="1" animBg="1"/>
      <p:bldP spid="4" grpId="0" animBg="1"/>
      <p:bldP spid="24" grpId="1" animBg="1"/>
      <p:bldP spid="262" grpId="1" build="p"/>
      <p:bldP spid="270" grpId="1"/>
      <p:bldP spid="21" grpId="1" build="p"/>
      <p:bldP spid="23" grpId="1"/>
      <p:bldP spid="36" grpId="0" animBg="1"/>
      <p:bldP spid="39" grpId="0"/>
      <p:bldP spid="43" grpId="0" animBg="1"/>
      <p:bldP spid="45" grpId="0" animBg="1"/>
      <p:bldP spid="47" grpId="0" animBg="1"/>
      <p:bldP spid="48" grpId="0" animBg="1"/>
      <p:bldP spid="49" grpId="0"/>
      <p:bldP spid="51" grpId="0"/>
      <p:bldP spid="52" grpId="0"/>
      <p:bldP spid="53" grpId="0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>
            <a:spLocks noGrp="1"/>
          </p:cNvSpPr>
          <p:nvPr>
            <p:ph type="title"/>
          </p:nvPr>
        </p:nvSpPr>
        <p:spPr>
          <a:xfrm>
            <a:off x="0" y="278522"/>
            <a:ext cx="84063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Coronation ceremony in the Red Chapel: Scheme</a:t>
            </a:r>
            <a:endParaRPr u="sng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E125B3B-29A3-0916-658C-56925EE4CA3C}"/>
              </a:ext>
            </a:extLst>
          </p:cNvPr>
          <p:cNvGrpSpPr/>
          <p:nvPr/>
        </p:nvGrpSpPr>
        <p:grpSpPr>
          <a:xfrm>
            <a:off x="563124" y="939510"/>
            <a:ext cx="7296912" cy="3813992"/>
            <a:chOff x="2222875" y="967228"/>
            <a:chExt cx="7296912" cy="381399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6926586-66A8-7ED9-D8CC-6F881A099598}"/>
                </a:ext>
              </a:extLst>
            </p:cNvPr>
            <p:cNvSpPr/>
            <p:nvPr/>
          </p:nvSpPr>
          <p:spPr>
            <a:xfrm>
              <a:off x="2388019" y="4042556"/>
              <a:ext cx="6949796" cy="73866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10D7E4B6-3FE4-39BD-1ACD-AE749D52D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875" y="967228"/>
              <a:ext cx="7296912" cy="298704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DB26FBD-647B-EE9F-5C21-1A22FC2C29F3}"/>
                </a:ext>
              </a:extLst>
            </p:cNvPr>
            <p:cNvSpPr txBox="1"/>
            <p:nvPr/>
          </p:nvSpPr>
          <p:spPr>
            <a:xfrm>
              <a:off x="2388019" y="4150278"/>
              <a:ext cx="694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Scheme of North Wall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1979. Drawing.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d´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Cairo, pl. 1.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62EF2A4-AE2F-9817-0259-F3EC9618DE6A}"/>
                </a:ext>
              </a:extLst>
            </p:cNvPr>
            <p:cNvSpPr txBox="1"/>
            <p:nvPr/>
          </p:nvSpPr>
          <p:spPr>
            <a:xfrm>
              <a:off x="5232826" y="1111041"/>
              <a:ext cx="1997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North Wall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261B8C88-B53D-9562-CFF1-1BC2BA2862D8}"/>
              </a:ext>
            </a:extLst>
          </p:cNvPr>
          <p:cNvGrpSpPr/>
          <p:nvPr/>
        </p:nvGrpSpPr>
        <p:grpSpPr>
          <a:xfrm>
            <a:off x="546296" y="939510"/>
            <a:ext cx="7313740" cy="3813992"/>
            <a:chOff x="546296" y="939510"/>
            <a:chExt cx="7313740" cy="3813992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8BDD9A78-8FDC-9F47-2656-4555710F6B68}"/>
                </a:ext>
              </a:extLst>
            </p:cNvPr>
            <p:cNvGrpSpPr/>
            <p:nvPr/>
          </p:nvGrpSpPr>
          <p:grpSpPr>
            <a:xfrm>
              <a:off x="546296" y="939510"/>
              <a:ext cx="7313740" cy="2987040"/>
              <a:chOff x="899032" y="970653"/>
              <a:chExt cx="7313740" cy="2987040"/>
            </a:xfrm>
          </p:grpSpPr>
          <p:pic>
            <p:nvPicPr>
              <p:cNvPr id="3" name="Imagen 2" descr="Imagen que contiene Diagrama&#10;&#10;Descripción generada automáticamente">
                <a:extLst>
                  <a:ext uri="{FF2B5EF4-FFF2-40B4-BE49-F238E27FC236}">
                    <a16:creationId xmlns:a16="http://schemas.microsoft.com/office/drawing/2014/main" id="{6B7E99EB-FFC3-EFA2-1AC2-BDCA89EF0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032" y="970653"/>
                <a:ext cx="7313740" cy="2987040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92AE4ECD-F292-4BF8-A4BF-B22EDBBC6955}"/>
                  </a:ext>
                </a:extLst>
              </p:cNvPr>
              <p:cNvSpPr txBox="1"/>
              <p:nvPr/>
            </p:nvSpPr>
            <p:spPr>
              <a:xfrm>
                <a:off x="3895075" y="1121868"/>
                <a:ext cx="1321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South Wall</a:t>
                </a:r>
              </a:p>
            </p:txBody>
          </p:sp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5E8B780-51E7-D049-97AC-A66992825546}"/>
                </a:ext>
              </a:extLst>
            </p:cNvPr>
            <p:cNvSpPr/>
            <p:nvPr/>
          </p:nvSpPr>
          <p:spPr>
            <a:xfrm>
              <a:off x="728268" y="4014838"/>
              <a:ext cx="6949796" cy="73866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D419E4C-6EBE-F39F-189A-70026B58C385}"/>
                </a:ext>
              </a:extLst>
            </p:cNvPr>
            <p:cNvSpPr txBox="1"/>
            <p:nvPr/>
          </p:nvSpPr>
          <p:spPr>
            <a:xfrm>
              <a:off x="728268" y="4122560"/>
              <a:ext cx="694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Scheme of South Wall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1979. Drawing.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d´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Cairo, pl. 1.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1A4EF99-C346-F40B-D9AA-F2298C3C60F2}"/>
              </a:ext>
            </a:extLst>
          </p:cNvPr>
          <p:cNvGrpSpPr/>
          <p:nvPr/>
        </p:nvGrpSpPr>
        <p:grpSpPr>
          <a:xfrm>
            <a:off x="283172" y="785346"/>
            <a:ext cx="7555597" cy="3968156"/>
            <a:chOff x="283172" y="785346"/>
            <a:chExt cx="7555597" cy="3968156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59B39E1-359F-1503-8798-3D2FA92A520F}"/>
                </a:ext>
              </a:extLst>
            </p:cNvPr>
            <p:cNvGrpSpPr/>
            <p:nvPr/>
          </p:nvGrpSpPr>
          <p:grpSpPr>
            <a:xfrm>
              <a:off x="283172" y="785346"/>
              <a:ext cx="7555597" cy="3514858"/>
              <a:chOff x="899030" y="855586"/>
              <a:chExt cx="7329110" cy="3514858"/>
            </a:xfrm>
          </p:grpSpPr>
          <p:pic>
            <p:nvPicPr>
              <p:cNvPr id="28" name="Imagen 27" descr="Diagrama&#10;&#10;Descripción generada automáticamente">
                <a:extLst>
                  <a:ext uri="{FF2B5EF4-FFF2-40B4-BE49-F238E27FC236}">
                    <a16:creationId xmlns:a16="http://schemas.microsoft.com/office/drawing/2014/main" id="{86F5D689-B000-80A7-7011-22DBC4E08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030" y="921463"/>
                <a:ext cx="3672969" cy="3041321"/>
              </a:xfrm>
              <a:prstGeom prst="rect">
                <a:avLst/>
              </a:prstGeom>
            </p:spPr>
          </p:pic>
          <p:pic>
            <p:nvPicPr>
              <p:cNvPr id="29" name="Imagen 28" descr="Imagen de la pantalla de un celular con letras&#10;&#10;Descripción generada automáticamente con confianza baja">
                <a:extLst>
                  <a:ext uri="{FF2B5EF4-FFF2-40B4-BE49-F238E27FC236}">
                    <a16:creationId xmlns:a16="http://schemas.microsoft.com/office/drawing/2014/main" id="{8A3EF31B-62EC-73F6-631D-E49E01CAF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00" y="921462"/>
                <a:ext cx="3656140" cy="3004235"/>
              </a:xfrm>
              <a:prstGeom prst="rect">
                <a:avLst/>
              </a:prstGeom>
            </p:spPr>
          </p:pic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8250D66E-49E5-974F-F7E1-FC72BE38F4BD}"/>
                  </a:ext>
                </a:extLst>
              </p:cNvPr>
              <p:cNvSpPr txBox="1"/>
              <p:nvPr/>
            </p:nvSpPr>
            <p:spPr>
              <a:xfrm>
                <a:off x="2036267" y="855586"/>
                <a:ext cx="13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West </a:t>
                </a:r>
              </a:p>
              <a:p>
                <a:pPr algn="ctr"/>
                <a:r>
                  <a:rPr lang="es-ES" b="1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entrance</a:t>
                </a:r>
                <a:endParaRPr lang="es-E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F6BBA11-D529-A3CE-4EA6-C0ACC93B6A4B}"/>
                  </a:ext>
                </a:extLst>
              </p:cNvPr>
              <p:cNvSpPr txBox="1"/>
              <p:nvPr/>
            </p:nvSpPr>
            <p:spPr>
              <a:xfrm>
                <a:off x="5700823" y="880890"/>
                <a:ext cx="13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East </a:t>
                </a:r>
              </a:p>
              <a:p>
                <a:pPr algn="ctr"/>
                <a:r>
                  <a:rPr lang="es-ES" b="1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entrance</a:t>
                </a:r>
                <a:endParaRPr lang="es-E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FEA09F58-5B13-F7CC-7B98-2A3122302ED9}"/>
                  </a:ext>
                </a:extLst>
              </p:cNvPr>
              <p:cNvSpPr txBox="1"/>
              <p:nvPr/>
            </p:nvSpPr>
            <p:spPr>
              <a:xfrm>
                <a:off x="1490701" y="4062667"/>
                <a:ext cx="61625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</p:grp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C49E77AA-620D-B09C-8982-3C02ACA2DA0F}"/>
                </a:ext>
              </a:extLst>
            </p:cNvPr>
            <p:cNvSpPr/>
            <p:nvPr/>
          </p:nvSpPr>
          <p:spPr>
            <a:xfrm>
              <a:off x="728268" y="4014838"/>
              <a:ext cx="6949796" cy="73866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16BBE3CE-33AA-110E-F86E-F3A77FDBB0C3}"/>
                </a:ext>
              </a:extLst>
            </p:cNvPr>
            <p:cNvSpPr txBox="1"/>
            <p:nvPr/>
          </p:nvSpPr>
          <p:spPr>
            <a:xfrm>
              <a:off x="736682" y="4147588"/>
              <a:ext cx="694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Scheme of West and East </a:t>
              </a:r>
              <a:r>
                <a:rPr lang="es-ES" i="1" dirty="0" err="1">
                  <a:latin typeface="Roboto" panose="02000000000000000000" pitchFamily="2" charset="0"/>
                  <a:ea typeface="Roboto" panose="02000000000000000000" pitchFamily="2" charset="0"/>
                </a:rPr>
                <a:t>entrances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1979. Drawing.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d´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Cairo, pl.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76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430306" y="314397"/>
            <a:ext cx="82833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 dirty="0"/>
              <a:t> </a:t>
            </a:r>
            <a:r>
              <a:rPr lang="es-ES" u="sng" dirty="0" err="1"/>
              <a:t>First</a:t>
            </a:r>
            <a:r>
              <a:rPr lang="es-ES" u="sng" dirty="0"/>
              <a:t> scene (South Wall, Block 172)</a:t>
            </a:r>
            <a:endParaRPr u="sng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5B9F813-C903-E24D-1F3C-AC56D3902369}"/>
              </a:ext>
            </a:extLst>
          </p:cNvPr>
          <p:cNvGrpSpPr/>
          <p:nvPr/>
        </p:nvGrpSpPr>
        <p:grpSpPr>
          <a:xfrm>
            <a:off x="981073" y="1026815"/>
            <a:ext cx="7181853" cy="3691288"/>
            <a:chOff x="981073" y="1026815"/>
            <a:chExt cx="7181853" cy="3691288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4AC2D10-AD9E-965D-0EAD-696C439BCFFE}"/>
                </a:ext>
              </a:extLst>
            </p:cNvPr>
            <p:cNvSpPr/>
            <p:nvPr/>
          </p:nvSpPr>
          <p:spPr>
            <a:xfrm>
              <a:off x="981073" y="4194883"/>
              <a:ext cx="7133278" cy="5232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BA99533-929B-687E-4A1F-37DAA4BFB3C4}"/>
                </a:ext>
              </a:extLst>
            </p:cNvPr>
            <p:cNvGrpSpPr/>
            <p:nvPr/>
          </p:nvGrpSpPr>
          <p:grpSpPr>
            <a:xfrm>
              <a:off x="981073" y="1026815"/>
              <a:ext cx="7181853" cy="2982295"/>
              <a:chOff x="981073" y="1080603"/>
              <a:chExt cx="7181853" cy="2982295"/>
            </a:xfrm>
          </p:grpSpPr>
          <p:pic>
            <p:nvPicPr>
              <p:cNvPr id="5" name="Imagen 4" descr="Imagen que contiene Diagrama&#10;&#10;Descripción generada automáticamente">
                <a:extLst>
                  <a:ext uri="{FF2B5EF4-FFF2-40B4-BE49-F238E27FC236}">
                    <a16:creationId xmlns:a16="http://schemas.microsoft.com/office/drawing/2014/main" id="{A916A840-204C-0F16-3387-F3F5AAC3F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1073" y="1080603"/>
                <a:ext cx="7181853" cy="2982295"/>
              </a:xfrm>
              <a:prstGeom prst="rect">
                <a:avLst/>
              </a:prstGeom>
            </p:spPr>
          </p:pic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2969707F-523A-C4FB-7C68-1DB478E536BE}"/>
                  </a:ext>
                </a:extLst>
              </p:cNvPr>
              <p:cNvSpPr/>
              <p:nvPr/>
            </p:nvSpPr>
            <p:spPr>
              <a:xfrm>
                <a:off x="3442447" y="2113109"/>
                <a:ext cx="499462" cy="458642"/>
              </a:xfrm>
              <a:prstGeom prst="rect">
                <a:avLst/>
              </a:pr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2A2C730-383A-3ECF-DCCC-16F06B13A2BC}"/>
                </a:ext>
              </a:extLst>
            </p:cNvPr>
            <p:cNvSpPr txBox="1"/>
            <p:nvPr/>
          </p:nvSpPr>
          <p:spPr>
            <a:xfrm>
              <a:off x="1005361" y="4194883"/>
              <a:ext cx="6949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Scheme of South Wall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1979. Drawing.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d´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Cairo, pl. 1.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81CCCF36-F79E-1A3F-56AC-7094D286EF67}"/>
              </a:ext>
            </a:extLst>
          </p:cNvPr>
          <p:cNvGrpSpPr/>
          <p:nvPr/>
        </p:nvGrpSpPr>
        <p:grpSpPr>
          <a:xfrm>
            <a:off x="179142" y="1006049"/>
            <a:ext cx="8145076" cy="3850979"/>
            <a:chOff x="376517" y="1026815"/>
            <a:chExt cx="8145076" cy="3850979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4EAECE73-F38D-823B-79D2-95479C656255}"/>
                </a:ext>
              </a:extLst>
            </p:cNvPr>
            <p:cNvGrpSpPr/>
            <p:nvPr/>
          </p:nvGrpSpPr>
          <p:grpSpPr>
            <a:xfrm>
              <a:off x="376517" y="1026815"/>
              <a:ext cx="8145076" cy="3850979"/>
              <a:chOff x="376517" y="1026815"/>
              <a:chExt cx="8145076" cy="3850979"/>
            </a:xfrm>
          </p:grpSpPr>
          <p:pic>
            <p:nvPicPr>
              <p:cNvPr id="20" name="Imagen 19" descr="Un dibujo de un mapa&#10;&#10;Descripción generada automáticamente con confianza media">
                <a:extLst>
                  <a:ext uri="{FF2B5EF4-FFF2-40B4-BE49-F238E27FC236}">
                    <a16:creationId xmlns:a16="http://schemas.microsoft.com/office/drawing/2014/main" id="{75C10D15-2469-CE7A-5EC0-18460BAA2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8115" y="1026815"/>
                <a:ext cx="3705860" cy="3072377"/>
              </a:xfrm>
              <a:prstGeom prst="rect">
                <a:avLst/>
              </a:prstGeom>
            </p:spPr>
          </p:pic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46C4438E-E231-0DDE-2706-27CBA6AB1069}"/>
                  </a:ext>
                </a:extLst>
              </p:cNvPr>
              <p:cNvSpPr/>
              <p:nvPr/>
            </p:nvSpPr>
            <p:spPr>
              <a:xfrm>
                <a:off x="430306" y="4194883"/>
                <a:ext cx="8091287" cy="63422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DA650C3-D943-FA3A-0A9B-4E40F998097A}"/>
                  </a:ext>
                </a:extLst>
              </p:cNvPr>
              <p:cNvSpPr txBox="1"/>
              <p:nvPr/>
            </p:nvSpPr>
            <p:spPr>
              <a:xfrm>
                <a:off x="376517" y="4231463"/>
                <a:ext cx="8091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2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Image 1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: Karl H., 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Leser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. </a:t>
                </a:r>
                <a:r>
                  <a:rPr lang="es-ES" sz="1200" i="1" dirty="0">
                    <a:latin typeface="Roboto" panose="02000000000000000000" pitchFamily="2" charset="0"/>
                    <a:ea typeface="Roboto" panose="02000000000000000000" pitchFamily="2" charset="0"/>
                  </a:rPr>
                  <a:t>South Wall – Block no. 172.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 2014. 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Photograph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. Maat-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ka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-ra. Cairo.</a:t>
                </a:r>
              </a:p>
              <a:p>
                <a:pPr algn="just"/>
                <a:r>
                  <a:rPr lang="es-ES" sz="12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Image 2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: Pierre, Lacau and Henri, 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Chevrier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. </a:t>
                </a:r>
                <a:r>
                  <a:rPr lang="es-ES" sz="1200" i="1" dirty="0">
                    <a:latin typeface="Roboto" panose="02000000000000000000" pitchFamily="2" charset="0"/>
                    <a:ea typeface="Roboto" panose="02000000000000000000" pitchFamily="2" charset="0"/>
                  </a:rPr>
                  <a:t>South </a:t>
                </a:r>
                <a:r>
                  <a:rPr lang="es-ES" sz="1200" i="1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Eall</a:t>
                </a:r>
                <a:r>
                  <a:rPr lang="es-ES" sz="1200" i="1" dirty="0">
                    <a:latin typeface="Roboto" panose="02000000000000000000" pitchFamily="2" charset="0"/>
                    <a:ea typeface="Roboto" panose="02000000000000000000" pitchFamily="2" charset="0"/>
                  </a:rPr>
                  <a:t> Block 172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. 1979. 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Photograph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 and drawing. Une 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Chapelle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 d´ </a:t>
                </a:r>
                <a:r>
                  <a:rPr lang="es-ES" sz="1200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Hatshepsout</a:t>
                </a:r>
                <a:r>
                  <a:rPr lang="es-E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 à Karnak. Cairo, p. 78.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13E30AE-B444-2420-A47E-07439E1EB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14" y="1040444"/>
              <a:ext cx="4290660" cy="302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9C1822B4-438A-F121-BC7B-D51C5B25B938}"/>
              </a:ext>
            </a:extLst>
          </p:cNvPr>
          <p:cNvGrpSpPr/>
          <p:nvPr/>
        </p:nvGrpSpPr>
        <p:grpSpPr>
          <a:xfrm>
            <a:off x="0" y="887097"/>
            <a:ext cx="8808522" cy="4068764"/>
            <a:chOff x="55658" y="1026089"/>
            <a:chExt cx="8808522" cy="406876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5E78374-2217-2401-9256-33DAC8852B19}"/>
                </a:ext>
              </a:extLst>
            </p:cNvPr>
            <p:cNvGrpSpPr/>
            <p:nvPr/>
          </p:nvGrpSpPr>
          <p:grpSpPr>
            <a:xfrm>
              <a:off x="1251371" y="1026089"/>
              <a:ext cx="7557151" cy="3072377"/>
              <a:chOff x="1165255" y="936005"/>
              <a:chExt cx="7557151" cy="3072377"/>
            </a:xfrm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C379B108-C9CD-1125-EBCD-A3BAF1D4BF2E}"/>
                  </a:ext>
                </a:extLst>
              </p:cNvPr>
              <p:cNvSpPr/>
              <p:nvPr/>
            </p:nvSpPr>
            <p:spPr>
              <a:xfrm>
                <a:off x="1953458" y="2295683"/>
                <a:ext cx="402461" cy="114915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09FE1814-7C62-B74C-2BA9-AC7639E9EFA3}"/>
                  </a:ext>
                </a:extLst>
              </p:cNvPr>
              <p:cNvCxnSpPr>
                <a:cxnSpLocks/>
                <a:stCxn id="14" idx="6"/>
              </p:cNvCxnSpPr>
              <p:nvPr/>
            </p:nvCxnSpPr>
            <p:spPr>
              <a:xfrm flipV="1">
                <a:off x="2355919" y="2846554"/>
                <a:ext cx="1148278" cy="2370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CDC82DE-E75A-4D4A-C621-1479A584BDA7}"/>
                  </a:ext>
                </a:extLst>
              </p:cNvPr>
              <p:cNvSpPr/>
              <p:nvPr/>
            </p:nvSpPr>
            <p:spPr>
              <a:xfrm>
                <a:off x="4571999" y="936005"/>
                <a:ext cx="3705860" cy="307237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7" name="Imagen 16" descr="Un dibujo de un perro&#10;&#10;Descripción generada automáticamente con confianza media">
                <a:extLst>
                  <a:ext uri="{FF2B5EF4-FFF2-40B4-BE49-F238E27FC236}">
                    <a16:creationId xmlns:a16="http://schemas.microsoft.com/office/drawing/2014/main" id="{57126A70-12BE-C2F6-9A64-23A5B93D0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5783" y="1278189"/>
                <a:ext cx="3336623" cy="2377766"/>
              </a:xfrm>
              <a:prstGeom prst="rect">
                <a:avLst/>
              </a:prstGeom>
            </p:spPr>
          </p:pic>
          <p:pic>
            <p:nvPicPr>
              <p:cNvPr id="19" name="Imagen 18" descr="Un dibujo de un mapa&#10;&#10;Descripción generada automáticamente con confianza baja">
                <a:extLst>
                  <a:ext uri="{FF2B5EF4-FFF2-40B4-BE49-F238E27FC236}">
                    <a16:creationId xmlns:a16="http://schemas.microsoft.com/office/drawing/2014/main" id="{81D13CB5-8B7A-BDD9-C984-36CFD3233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2931" y="1283090"/>
                <a:ext cx="1243341" cy="2469745"/>
              </a:xfrm>
              <a:prstGeom prst="rect">
                <a:avLst/>
              </a:prstGeom>
            </p:spPr>
          </p:pic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84EFC110-8DFB-97B0-68B5-05FD540C66FF}"/>
                  </a:ext>
                </a:extLst>
              </p:cNvPr>
              <p:cNvGrpSpPr/>
              <p:nvPr/>
            </p:nvGrpSpPr>
            <p:grpSpPr>
              <a:xfrm>
                <a:off x="1165255" y="1278189"/>
                <a:ext cx="5888840" cy="1989745"/>
                <a:chOff x="1153764" y="1280795"/>
                <a:chExt cx="5888840" cy="1989745"/>
              </a:xfrm>
            </p:grpSpPr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B461992C-5C25-4DFD-7EF0-AED726395807}"/>
                    </a:ext>
                  </a:extLst>
                </p:cNvPr>
                <p:cNvSpPr/>
                <p:nvPr/>
              </p:nvSpPr>
              <p:spPr>
                <a:xfrm>
                  <a:off x="1153764" y="2298289"/>
                  <a:ext cx="706931" cy="972251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cxnSp>
              <p:nvCxnSpPr>
                <p:cNvPr id="25" name="Conector: angular 24">
                  <a:extLst>
                    <a:ext uri="{FF2B5EF4-FFF2-40B4-BE49-F238E27FC236}">
                      <a16:creationId xmlns:a16="http://schemas.microsoft.com/office/drawing/2014/main" id="{A96E0149-BA85-F844-73F2-BE8D44A3458B}"/>
                    </a:ext>
                  </a:extLst>
                </p:cNvPr>
                <p:cNvCxnSpPr>
                  <a:cxnSpLocks/>
                  <a:stCxn id="22" idx="0"/>
                  <a:endCxn id="17" idx="0"/>
                </p:cNvCxnSpPr>
                <p:nvPr/>
              </p:nvCxnSpPr>
              <p:spPr>
                <a:xfrm rot="5400000" flipH="1" flipV="1">
                  <a:off x="3766170" y="-978145"/>
                  <a:ext cx="1017494" cy="5535374"/>
                </a:xfrm>
                <a:prstGeom prst="bentConnector3">
                  <a:avLst>
                    <a:gd name="adj1" fmla="val 122467"/>
                  </a:avLst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8CFD289-42AE-50BE-EBD7-1CD67A1CE2C9}"/>
                </a:ext>
              </a:extLst>
            </p:cNvPr>
            <p:cNvSpPr/>
            <p:nvPr/>
          </p:nvSpPr>
          <p:spPr>
            <a:xfrm>
              <a:off x="111317" y="4122602"/>
              <a:ext cx="8697205" cy="97225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D15558B-F1FA-91E9-8B8B-70E1084D0B42}"/>
                </a:ext>
              </a:extLst>
            </p:cNvPr>
            <p:cNvSpPr txBox="1"/>
            <p:nvPr/>
          </p:nvSpPr>
          <p:spPr>
            <a:xfrm>
              <a:off x="55658" y="4174467"/>
              <a:ext cx="880852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>
                  <a:latin typeface="Roboto" panose="02000000000000000000" pitchFamily="2" charset="0"/>
                  <a:ea typeface="Roboto" panose="02000000000000000000" pitchFamily="2" charset="0"/>
                </a:rPr>
                <a:t>Image 1</a:t>
              </a:r>
              <a:r>
                <a:rPr lang="es-ES" sz="1050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Wallis, Budge and Tomasz, </a:t>
              </a:r>
              <a:r>
                <a:rPr lang="en-US" sz="1050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Podgórski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Reproduction of King Narmer smiting his foe; King </a:t>
              </a:r>
              <a:r>
                <a:rPr lang="en-US" sz="1050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Senuseret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I wearing a triumphal dress in his jubilee kiosk in Karnak. 2019. Drawing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From Fetish to God in Ancient Egypt and Some remarks on the evolution of royal triumphal dress</a:t>
              </a:r>
              <a:r>
                <a:rPr lang="en-US" sz="1050" i="1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London,</a:t>
              </a:r>
              <a:r>
                <a:rPr lang="en-US" sz="1050" i="1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 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pp. 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28/32.</a:t>
              </a:r>
            </a:p>
            <a:p>
              <a:pPr algn="ctr"/>
              <a:r>
                <a:rPr lang="es-ES" sz="1050" b="1" dirty="0">
                  <a:latin typeface="Roboto" panose="02000000000000000000" pitchFamily="2" charset="0"/>
                  <a:ea typeface="Roboto" panose="02000000000000000000" pitchFamily="2" charset="0"/>
                </a:rPr>
                <a:t>Image 2</a:t>
              </a:r>
              <a:r>
                <a:rPr lang="es-ES" sz="1050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1050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Götzburg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050" i="1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King Amenhotep III wears the Horus dress in the bs n </a:t>
              </a:r>
              <a:r>
                <a:rPr lang="en-US" sz="1050" i="1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nsw</a:t>
              </a:r>
              <a:r>
                <a:rPr lang="en-US" sz="1050" i="1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scene and in the </a:t>
              </a:r>
              <a:r>
                <a:rPr lang="en-US" sz="1050" i="1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Hwt</a:t>
              </a:r>
              <a:r>
                <a:rPr lang="en-US" sz="1050" i="1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050" i="1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bHsw</a:t>
              </a:r>
              <a:r>
                <a:rPr lang="en-US" sz="1050" i="1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scene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1993. Drawing. </a:t>
              </a:r>
              <a:r>
                <a:rPr lang="en-US" sz="1050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Zur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050" dirty="0" err="1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Semantik</a:t>
              </a:r>
              <a:r>
                <a:rPr lang="en-US" sz="1050" i="1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Berlin, p.</a:t>
              </a:r>
              <a:r>
                <a:rPr lang="en-US" sz="1050" i="1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05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39.</a:t>
              </a:r>
              <a:endParaRPr lang="es-ES" sz="105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8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CD7BCB1-705C-9D33-B26F-1FACECFC72A8}"/>
              </a:ext>
            </a:extLst>
          </p:cNvPr>
          <p:cNvSpPr/>
          <p:nvPr/>
        </p:nvSpPr>
        <p:spPr>
          <a:xfrm>
            <a:off x="820351" y="4248719"/>
            <a:ext cx="7247773" cy="5301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E675486-B800-5B30-D13E-47CA62DBD989}"/>
              </a:ext>
            </a:extLst>
          </p:cNvPr>
          <p:cNvGrpSpPr/>
          <p:nvPr/>
        </p:nvGrpSpPr>
        <p:grpSpPr>
          <a:xfrm>
            <a:off x="798390" y="1077243"/>
            <a:ext cx="7347326" cy="2998088"/>
            <a:chOff x="453467" y="1072168"/>
            <a:chExt cx="7347326" cy="2998088"/>
          </a:xfrm>
        </p:grpSpPr>
        <p:pic>
          <p:nvPicPr>
            <p:cNvPr id="2" name="Imagen 1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96849CE-DC88-7EA2-2B6A-C61BF170A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67" y="1073244"/>
              <a:ext cx="7347326" cy="2997012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547EB94-16C7-E7E9-C5F5-14CE70724860}"/>
                </a:ext>
              </a:extLst>
            </p:cNvPr>
            <p:cNvSpPr/>
            <p:nvPr/>
          </p:nvSpPr>
          <p:spPr>
            <a:xfrm>
              <a:off x="453467" y="1072168"/>
              <a:ext cx="1628906" cy="2942151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highlight>
                  <a:srgbClr val="FFFF00"/>
                </a:highlight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A40DE64-690E-A4E1-5DD5-F90F65B86879}"/>
                </a:ext>
              </a:extLst>
            </p:cNvPr>
            <p:cNvSpPr/>
            <p:nvPr/>
          </p:nvSpPr>
          <p:spPr>
            <a:xfrm>
              <a:off x="2213002" y="1073243"/>
              <a:ext cx="2889196" cy="2941075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66BD6E6-F659-716E-C625-F2F9D8822F7F}"/>
                </a:ext>
              </a:extLst>
            </p:cNvPr>
            <p:cNvSpPr/>
            <p:nvPr/>
          </p:nvSpPr>
          <p:spPr>
            <a:xfrm>
              <a:off x="5232827" y="1073244"/>
              <a:ext cx="2567965" cy="2969044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67AE61B0-9A6D-8B7D-3D64-D38257E96625}"/>
              </a:ext>
            </a:extLst>
          </p:cNvPr>
          <p:cNvSpPr/>
          <p:nvPr/>
        </p:nvSpPr>
        <p:spPr>
          <a:xfrm>
            <a:off x="1017286" y="475334"/>
            <a:ext cx="1299992" cy="4581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04789AC-74C3-6304-CEC2-BD2CD2ECEBCE}"/>
              </a:ext>
            </a:extLst>
          </p:cNvPr>
          <p:cNvSpPr/>
          <p:nvPr/>
        </p:nvSpPr>
        <p:spPr>
          <a:xfrm>
            <a:off x="3348332" y="466987"/>
            <a:ext cx="1299992" cy="4581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DBC2DAB-BA5E-3564-F645-DBACD43C4233}"/>
              </a:ext>
            </a:extLst>
          </p:cNvPr>
          <p:cNvSpPr/>
          <p:nvPr/>
        </p:nvSpPr>
        <p:spPr>
          <a:xfrm>
            <a:off x="6211736" y="475335"/>
            <a:ext cx="1299992" cy="4581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4032D2B-5D69-E355-865A-59A1C33BC33A}"/>
              </a:ext>
            </a:extLst>
          </p:cNvPr>
          <p:cNvSpPr txBox="1"/>
          <p:nvPr/>
        </p:nvSpPr>
        <p:spPr>
          <a:xfrm>
            <a:off x="852829" y="515917"/>
            <a:ext cx="162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latin typeface="Robotto"/>
              </a:rPr>
              <a:t>Witnessing</a:t>
            </a:r>
            <a:r>
              <a:rPr lang="es-ES" b="1" dirty="0">
                <a:latin typeface="Robotto"/>
              </a:rPr>
              <a:t> </a:t>
            </a:r>
            <a:r>
              <a:rPr lang="es-ES" b="1" dirty="0" err="1">
                <a:latin typeface="Robotto"/>
              </a:rPr>
              <a:t>god</a:t>
            </a:r>
            <a:endParaRPr lang="es-ES" b="1" dirty="0">
              <a:latin typeface="Robotto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014F8EE-228D-8899-20F0-AD9A5BED443C}"/>
              </a:ext>
            </a:extLst>
          </p:cNvPr>
          <p:cNvSpPr txBox="1"/>
          <p:nvPr/>
        </p:nvSpPr>
        <p:spPr>
          <a:xfrm>
            <a:off x="3202094" y="442816"/>
            <a:ext cx="1628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latin typeface="Robotto"/>
              </a:rPr>
              <a:t>Protective</a:t>
            </a:r>
            <a:r>
              <a:rPr lang="es-ES" b="1" dirty="0">
                <a:latin typeface="Robotto"/>
              </a:rPr>
              <a:t> </a:t>
            </a:r>
            <a:r>
              <a:rPr lang="es-ES" b="1" dirty="0" err="1">
                <a:latin typeface="Robotto"/>
              </a:rPr>
              <a:t>goddesses</a:t>
            </a:r>
            <a:endParaRPr lang="es-ES" b="1" dirty="0">
              <a:latin typeface="Robotto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8AB850A-6B6E-BAA4-75B8-E295655F7190}"/>
              </a:ext>
            </a:extLst>
          </p:cNvPr>
          <p:cNvSpPr txBox="1"/>
          <p:nvPr/>
        </p:nvSpPr>
        <p:spPr>
          <a:xfrm>
            <a:off x="6047279" y="539488"/>
            <a:ext cx="162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Robotto"/>
              </a:rPr>
              <a:t>Crown</a:t>
            </a:r>
          </a:p>
        </p:txBody>
      </p:sp>
      <p:pic>
        <p:nvPicPr>
          <p:cNvPr id="30" name="Imagen 29" descr="Imagen que contiene exterior, edificio, viejo, pasto&#10;&#10;Descripción generada automáticamente">
            <a:extLst>
              <a:ext uri="{FF2B5EF4-FFF2-40B4-BE49-F238E27FC236}">
                <a16:creationId xmlns:a16="http://schemas.microsoft.com/office/drawing/2014/main" id="{6A3ABE8E-75B8-17AB-8FB5-BE56F71AF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69" y="1157702"/>
            <a:ext cx="1490703" cy="2828096"/>
          </a:xfrm>
          <a:prstGeom prst="rect">
            <a:avLst/>
          </a:prstGeom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48C8F8C5-6F84-8950-AA47-227D4EFD31C2}"/>
              </a:ext>
            </a:extLst>
          </p:cNvPr>
          <p:cNvGrpSpPr/>
          <p:nvPr/>
        </p:nvGrpSpPr>
        <p:grpSpPr>
          <a:xfrm>
            <a:off x="820352" y="1064276"/>
            <a:ext cx="3854129" cy="2968084"/>
            <a:chOff x="453467" y="1072168"/>
            <a:chExt cx="3854129" cy="2968084"/>
          </a:xfrm>
        </p:grpSpPr>
        <p:pic>
          <p:nvPicPr>
            <p:cNvPr id="41" name="Imagen 40" descr="Imagen que contiene edificio, piedra, material de construcción, lápida&#10;&#10;Descripción generada automáticamente">
              <a:extLst>
                <a:ext uri="{FF2B5EF4-FFF2-40B4-BE49-F238E27FC236}">
                  <a16:creationId xmlns:a16="http://schemas.microsoft.com/office/drawing/2014/main" id="{8AB1AC36-D891-7378-2E25-EBEE2B63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8" y="1137237"/>
              <a:ext cx="3777398" cy="2820040"/>
            </a:xfrm>
            <a:prstGeom prst="rect">
              <a:avLst/>
            </a:prstGeom>
          </p:spPr>
        </p:pic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B7F6B2E3-CBF5-80A9-F329-68E67F5B2C7D}"/>
                </a:ext>
              </a:extLst>
            </p:cNvPr>
            <p:cNvSpPr/>
            <p:nvPr/>
          </p:nvSpPr>
          <p:spPr>
            <a:xfrm>
              <a:off x="453467" y="1072168"/>
              <a:ext cx="3854129" cy="2968084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1AF774B0-F06E-F3CB-4E73-1BB134F16F2C}"/>
              </a:ext>
            </a:extLst>
          </p:cNvPr>
          <p:cNvGrpSpPr/>
          <p:nvPr/>
        </p:nvGrpSpPr>
        <p:grpSpPr>
          <a:xfrm>
            <a:off x="2557924" y="1064276"/>
            <a:ext cx="2889196" cy="2983087"/>
            <a:chOff x="2557924" y="1064276"/>
            <a:chExt cx="2889196" cy="2983087"/>
          </a:xfrm>
        </p:grpSpPr>
        <p:pic>
          <p:nvPicPr>
            <p:cNvPr id="49" name="Imagen 48" descr="Imagen en blanco y negro de piedra&#10;&#10;Descripción generada automáticamente con confianza baja">
              <a:extLst>
                <a:ext uri="{FF2B5EF4-FFF2-40B4-BE49-F238E27FC236}">
                  <a16:creationId xmlns:a16="http://schemas.microsoft.com/office/drawing/2014/main" id="{5D15F14F-39A9-B7D6-83D1-97D939A7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7924" y="1139078"/>
              <a:ext cx="2838380" cy="2844632"/>
            </a:xfrm>
            <a:prstGeom prst="rect">
              <a:avLst/>
            </a:prstGeom>
          </p:spPr>
        </p:pic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58FF2CF6-46B9-0695-E8A8-EB0E217BB184}"/>
                </a:ext>
              </a:extLst>
            </p:cNvPr>
            <p:cNvSpPr/>
            <p:nvPr/>
          </p:nvSpPr>
          <p:spPr>
            <a:xfrm>
              <a:off x="2557924" y="1064276"/>
              <a:ext cx="2889196" cy="2983087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344DDB77-52A7-B7AA-3DC8-928F9834C8FE}"/>
              </a:ext>
            </a:extLst>
          </p:cNvPr>
          <p:cNvGrpSpPr/>
          <p:nvPr/>
        </p:nvGrpSpPr>
        <p:grpSpPr>
          <a:xfrm>
            <a:off x="2532517" y="1064276"/>
            <a:ext cx="2968060" cy="3011055"/>
            <a:chOff x="2532517" y="1064276"/>
            <a:chExt cx="2968060" cy="3011055"/>
          </a:xfrm>
        </p:grpSpPr>
        <p:pic>
          <p:nvPicPr>
            <p:cNvPr id="61" name="Imagen 60" descr="Imagen que contiene material de construcción, edificio, piedra, calle&#10;&#10;Descripción generada automáticamente">
              <a:extLst>
                <a:ext uri="{FF2B5EF4-FFF2-40B4-BE49-F238E27FC236}">
                  <a16:creationId xmlns:a16="http://schemas.microsoft.com/office/drawing/2014/main" id="{F169B1AC-6430-E0E5-2108-291F750E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6267" y="1148654"/>
              <a:ext cx="2805445" cy="2799328"/>
            </a:xfrm>
            <a:prstGeom prst="rect">
              <a:avLst/>
            </a:prstGeom>
          </p:spPr>
        </p:pic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850F2970-49AF-2651-9C55-8A230D6854EB}"/>
                </a:ext>
              </a:extLst>
            </p:cNvPr>
            <p:cNvSpPr/>
            <p:nvPr/>
          </p:nvSpPr>
          <p:spPr>
            <a:xfrm>
              <a:off x="2532517" y="1064276"/>
              <a:ext cx="2968060" cy="3011055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7" name="Grupo 326">
            <a:extLst>
              <a:ext uri="{FF2B5EF4-FFF2-40B4-BE49-F238E27FC236}">
                <a16:creationId xmlns:a16="http://schemas.microsoft.com/office/drawing/2014/main" id="{F7404266-42C1-E57D-9A5F-F74A39D0EA63}"/>
              </a:ext>
            </a:extLst>
          </p:cNvPr>
          <p:cNvGrpSpPr/>
          <p:nvPr/>
        </p:nvGrpSpPr>
        <p:grpSpPr>
          <a:xfrm>
            <a:off x="2532517" y="1068169"/>
            <a:ext cx="2968060" cy="2990125"/>
            <a:chOff x="2532517" y="1068169"/>
            <a:chExt cx="2968060" cy="2990125"/>
          </a:xfrm>
        </p:grpSpPr>
        <p:pic>
          <p:nvPicPr>
            <p:cNvPr id="325" name="Imagen 324" descr="Imagen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1461CA21-EC8B-083F-5AAB-0CAE2E74D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8485" y="1133650"/>
              <a:ext cx="2823226" cy="2799327"/>
            </a:xfrm>
            <a:prstGeom prst="rect">
              <a:avLst/>
            </a:prstGeom>
          </p:spPr>
        </p:pic>
        <p:sp>
          <p:nvSpPr>
            <p:cNvPr id="326" name="Rectángulo 325">
              <a:extLst>
                <a:ext uri="{FF2B5EF4-FFF2-40B4-BE49-F238E27FC236}">
                  <a16:creationId xmlns:a16="http://schemas.microsoft.com/office/drawing/2014/main" id="{B7320622-699B-71A5-DD12-3E4A985508FC}"/>
                </a:ext>
              </a:extLst>
            </p:cNvPr>
            <p:cNvSpPr/>
            <p:nvPr/>
          </p:nvSpPr>
          <p:spPr>
            <a:xfrm>
              <a:off x="2532517" y="1068169"/>
              <a:ext cx="2968060" cy="2990125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1" name="Grupo 330">
            <a:extLst>
              <a:ext uri="{FF2B5EF4-FFF2-40B4-BE49-F238E27FC236}">
                <a16:creationId xmlns:a16="http://schemas.microsoft.com/office/drawing/2014/main" id="{8F8BAAE3-F91B-495A-AE77-E577A11033CB}"/>
              </a:ext>
            </a:extLst>
          </p:cNvPr>
          <p:cNvGrpSpPr/>
          <p:nvPr/>
        </p:nvGrpSpPr>
        <p:grpSpPr>
          <a:xfrm>
            <a:off x="2532517" y="1064276"/>
            <a:ext cx="2968060" cy="3011055"/>
            <a:chOff x="2532517" y="1064276"/>
            <a:chExt cx="2968060" cy="3011055"/>
          </a:xfrm>
        </p:grpSpPr>
        <p:pic>
          <p:nvPicPr>
            <p:cNvPr id="329" name="Imagen 328" descr="Imagen en blanco y negro de lápida&#10;&#10;Descripción generada automáticamente con confianza baja">
              <a:extLst>
                <a:ext uri="{FF2B5EF4-FFF2-40B4-BE49-F238E27FC236}">
                  <a16:creationId xmlns:a16="http://schemas.microsoft.com/office/drawing/2014/main" id="{51EB9EE3-D6D0-A577-D387-FBE30C26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7980" y="1147251"/>
              <a:ext cx="2806105" cy="2785726"/>
            </a:xfrm>
            <a:prstGeom prst="rect">
              <a:avLst/>
            </a:prstGeom>
          </p:spPr>
        </p:pic>
        <p:sp>
          <p:nvSpPr>
            <p:cNvPr id="330" name="Rectángulo 329">
              <a:extLst>
                <a:ext uri="{FF2B5EF4-FFF2-40B4-BE49-F238E27FC236}">
                  <a16:creationId xmlns:a16="http://schemas.microsoft.com/office/drawing/2014/main" id="{7CCB128A-4CBA-B050-5EE7-0E5928743435}"/>
                </a:ext>
              </a:extLst>
            </p:cNvPr>
            <p:cNvSpPr/>
            <p:nvPr/>
          </p:nvSpPr>
          <p:spPr>
            <a:xfrm>
              <a:off x="2532517" y="1064276"/>
              <a:ext cx="2968060" cy="3011055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5" name="Grupo 334">
            <a:extLst>
              <a:ext uri="{FF2B5EF4-FFF2-40B4-BE49-F238E27FC236}">
                <a16:creationId xmlns:a16="http://schemas.microsoft.com/office/drawing/2014/main" id="{BFEB0B2D-9369-9FCA-DC70-02BB9A6DEF9C}"/>
              </a:ext>
            </a:extLst>
          </p:cNvPr>
          <p:cNvGrpSpPr/>
          <p:nvPr/>
        </p:nvGrpSpPr>
        <p:grpSpPr>
          <a:xfrm>
            <a:off x="2532517" y="1064275"/>
            <a:ext cx="2968060" cy="3009022"/>
            <a:chOff x="2532517" y="1064275"/>
            <a:chExt cx="2968060" cy="3009022"/>
          </a:xfrm>
        </p:grpSpPr>
        <p:pic>
          <p:nvPicPr>
            <p:cNvPr id="333" name="Imagen 332" descr="Imagen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5B54DA99-F9AF-1700-2B38-17C2567DF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82571" y="1145847"/>
              <a:ext cx="2831514" cy="2823641"/>
            </a:xfrm>
            <a:prstGeom prst="rect">
              <a:avLst/>
            </a:prstGeom>
          </p:spPr>
        </p:pic>
        <p:sp>
          <p:nvSpPr>
            <p:cNvPr id="334" name="Rectángulo 333">
              <a:extLst>
                <a:ext uri="{FF2B5EF4-FFF2-40B4-BE49-F238E27FC236}">
                  <a16:creationId xmlns:a16="http://schemas.microsoft.com/office/drawing/2014/main" id="{A7E46E50-A73B-61DB-4E9D-32773AB9F47E}"/>
                </a:ext>
              </a:extLst>
            </p:cNvPr>
            <p:cNvSpPr/>
            <p:nvPr/>
          </p:nvSpPr>
          <p:spPr>
            <a:xfrm>
              <a:off x="2532517" y="1064275"/>
              <a:ext cx="2968060" cy="300902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84D11CF5-94EE-C363-CE6B-02863ED64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5798" y="1129344"/>
            <a:ext cx="2462327" cy="2904773"/>
          </a:xfrm>
          <a:prstGeom prst="rect">
            <a:avLst/>
          </a:prstGeom>
        </p:spPr>
      </p:pic>
      <p:pic>
        <p:nvPicPr>
          <p:cNvPr id="13" name="Imagen 12" descr="Imagen que contiene edificio, material de construcción, exterior, piedra&#10;&#10;Descripción generada automáticamente">
            <a:extLst>
              <a:ext uri="{FF2B5EF4-FFF2-40B4-BE49-F238E27FC236}">
                <a16:creationId xmlns:a16="http://schemas.microsoft.com/office/drawing/2014/main" id="{F433A460-7E26-5BAD-C493-E5356A9D61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5797" y="1129344"/>
            <a:ext cx="2493174" cy="2884811"/>
          </a:xfrm>
          <a:prstGeom prst="rect">
            <a:avLst/>
          </a:prstGeom>
        </p:spPr>
      </p:pic>
      <p:pic>
        <p:nvPicPr>
          <p:cNvPr id="15" name="Imagen 14" descr="Imagen que contiene material de construcción, viejo, piedra, edificio&#10;&#10;Descripción generada automáticamente">
            <a:extLst>
              <a:ext uri="{FF2B5EF4-FFF2-40B4-BE49-F238E27FC236}">
                <a16:creationId xmlns:a16="http://schemas.microsoft.com/office/drawing/2014/main" id="{5570D960-7A9E-AF37-B9B5-20D22A8D9C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3769" y="1129344"/>
            <a:ext cx="2462327" cy="2884811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244F87E-851A-BA35-AA33-4D5E622E21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8199" y="1127248"/>
            <a:ext cx="2465868" cy="2805729"/>
          </a:xfrm>
          <a:prstGeom prst="rect">
            <a:avLst/>
          </a:prstGeom>
        </p:spPr>
      </p:pic>
      <p:pic>
        <p:nvPicPr>
          <p:cNvPr id="24" name="Imagen 23" descr="Imagen que contiene exterior, edificio, material de construcción, piedra&#10;&#10;Descripción generada automáticamente">
            <a:extLst>
              <a:ext uri="{FF2B5EF4-FFF2-40B4-BE49-F238E27FC236}">
                <a16:creationId xmlns:a16="http://schemas.microsoft.com/office/drawing/2014/main" id="{D20B4E71-B181-9EF3-0035-A3BC37F870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5796" y="1210523"/>
            <a:ext cx="2493175" cy="2803632"/>
          </a:xfrm>
          <a:prstGeom prst="rect">
            <a:avLst/>
          </a:prstGeom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B83C637-C487-747A-DF44-E1C87831FC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8778" y="1133650"/>
            <a:ext cx="2447318" cy="255048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5F3E5D-AB69-3BE5-90FE-ECAC553AFEBC}"/>
              </a:ext>
            </a:extLst>
          </p:cNvPr>
          <p:cNvSpPr txBox="1"/>
          <p:nvPr/>
        </p:nvSpPr>
        <p:spPr>
          <a:xfrm>
            <a:off x="798390" y="4284215"/>
            <a:ext cx="712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</a:rPr>
              <a:t>Pierre, Lacau and Henri, </a:t>
            </a:r>
            <a:r>
              <a:rPr lang="es-ES" dirty="0" err="1">
                <a:latin typeface="Roboto" panose="02000000000000000000" pitchFamily="2" charset="0"/>
                <a:ea typeface="Roboto" panose="02000000000000000000" pitchFamily="2" charset="0"/>
              </a:rPr>
              <a:t>Chevrier</a:t>
            </a:r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i="1" dirty="0">
                <a:latin typeface="Roboto" panose="02000000000000000000" pitchFamily="2" charset="0"/>
                <a:ea typeface="Roboto" panose="02000000000000000000" pitchFamily="2" charset="0"/>
              </a:rPr>
              <a:t>Hatshepsut’s coronation program</a:t>
            </a:r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</a:rPr>
              <a:t>. 1979. </a:t>
            </a:r>
            <a:r>
              <a:rPr lang="es-ES" dirty="0" err="1">
                <a:latin typeface="Roboto" panose="02000000000000000000" pitchFamily="2" charset="0"/>
                <a:ea typeface="Roboto" panose="02000000000000000000" pitchFamily="2" charset="0"/>
              </a:rPr>
              <a:t>Photographs</a:t>
            </a:r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</a:rPr>
              <a:t>. Une </a:t>
            </a:r>
            <a:r>
              <a:rPr lang="es-ES" dirty="0" err="1">
                <a:latin typeface="Roboto" panose="02000000000000000000" pitchFamily="2" charset="0"/>
                <a:ea typeface="Roboto" panose="02000000000000000000" pitchFamily="2" charset="0"/>
              </a:rPr>
              <a:t>Chapelle</a:t>
            </a:r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</a:rPr>
              <a:t> d´ </a:t>
            </a:r>
            <a:r>
              <a:rPr lang="es-ES" dirty="0" err="1">
                <a:latin typeface="Roboto" panose="02000000000000000000" pitchFamily="2" charset="0"/>
                <a:ea typeface="Roboto" panose="02000000000000000000" pitchFamily="2" charset="0"/>
              </a:rPr>
              <a:t>Hatshepsout</a:t>
            </a:r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</a:rPr>
              <a:t> à Karnak. Cairo, pp. 79-154.</a:t>
            </a:r>
          </a:p>
        </p:txBody>
      </p:sp>
    </p:spTree>
    <p:extLst>
      <p:ext uri="{BB962C8B-B14F-4D97-AF65-F5344CB8AC3E}">
        <p14:creationId xmlns:p14="http://schemas.microsoft.com/office/powerpoint/2010/main" val="11643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0" y="278522"/>
            <a:ext cx="84063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General scheme</a:t>
            </a:r>
            <a:endParaRPr u="sng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6E9E9D38-6120-7A00-C0F0-0126508C4BE3}"/>
              </a:ext>
            </a:extLst>
          </p:cNvPr>
          <p:cNvGrpSpPr/>
          <p:nvPr/>
        </p:nvGrpSpPr>
        <p:grpSpPr>
          <a:xfrm>
            <a:off x="91303" y="1029963"/>
            <a:ext cx="8635807" cy="3580242"/>
            <a:chOff x="64525" y="998846"/>
            <a:chExt cx="8635807" cy="358024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162F256F-8B84-4254-280C-4034BEF07DBE}"/>
                </a:ext>
              </a:extLst>
            </p:cNvPr>
            <p:cNvGrpSpPr/>
            <p:nvPr/>
          </p:nvGrpSpPr>
          <p:grpSpPr>
            <a:xfrm>
              <a:off x="64525" y="998846"/>
              <a:ext cx="8635807" cy="3580242"/>
              <a:chOff x="64525" y="998846"/>
              <a:chExt cx="8635807" cy="3580242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3624D7C4-CAD7-DE8B-7337-91A2AF725E78}"/>
                  </a:ext>
                </a:extLst>
              </p:cNvPr>
              <p:cNvGrpSpPr/>
              <p:nvPr/>
            </p:nvGrpSpPr>
            <p:grpSpPr>
              <a:xfrm>
                <a:off x="64525" y="998846"/>
                <a:ext cx="6350451" cy="3580242"/>
                <a:chOff x="899032" y="970653"/>
                <a:chExt cx="7313740" cy="4149291"/>
              </a:xfrm>
            </p:grpSpPr>
            <p:pic>
              <p:nvPicPr>
                <p:cNvPr id="12" name="Imagen 11" descr="Imagen que contiene Diagrama&#10;&#10;Descripción generada automáticamente">
                  <a:extLst>
                    <a:ext uri="{FF2B5EF4-FFF2-40B4-BE49-F238E27FC236}">
                      <a16:creationId xmlns:a16="http://schemas.microsoft.com/office/drawing/2014/main" id="{60C5E6B5-A513-5620-6C14-3F28DCD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99032" y="970653"/>
                  <a:ext cx="7313740" cy="2987040"/>
                </a:xfrm>
                <a:prstGeom prst="rect">
                  <a:avLst/>
                </a:prstGeom>
              </p:spPr>
            </p:pic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D64140A9-2D59-545E-BB9E-1982F116D34A}"/>
                    </a:ext>
                  </a:extLst>
                </p:cNvPr>
                <p:cNvSpPr txBox="1"/>
                <p:nvPr/>
              </p:nvSpPr>
              <p:spPr>
                <a:xfrm>
                  <a:off x="3895075" y="1121868"/>
                  <a:ext cx="13216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South Wall</a:t>
                  </a:r>
                </a:p>
              </p:txBody>
            </p:sp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E6EF70E1-DC5F-C23A-0CC8-20B93EA7F6EF}"/>
                    </a:ext>
                  </a:extLst>
                </p:cNvPr>
                <p:cNvSpPr/>
                <p:nvPr/>
              </p:nvSpPr>
              <p:spPr>
                <a:xfrm>
                  <a:off x="1429230" y="4021631"/>
                  <a:ext cx="6285540" cy="1098313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46E24820-FE1A-E42C-E067-4B0592CE1C92}"/>
                  </a:ext>
                </a:extLst>
              </p:cNvPr>
              <p:cNvSpPr/>
              <p:nvPr/>
            </p:nvSpPr>
            <p:spPr>
              <a:xfrm>
                <a:off x="2282456" y="2006009"/>
                <a:ext cx="383505" cy="17012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E358619E-B803-2349-EF9E-B0F2C5FF04EC}"/>
                  </a:ext>
                </a:extLst>
              </p:cNvPr>
              <p:cNvSpPr/>
              <p:nvPr/>
            </p:nvSpPr>
            <p:spPr>
              <a:xfrm>
                <a:off x="2665961" y="2006009"/>
                <a:ext cx="1572886" cy="17012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50D883C4-EAB1-8D59-E400-A19F487B7947}"/>
                  </a:ext>
                </a:extLst>
              </p:cNvPr>
              <p:cNvSpPr/>
              <p:nvPr/>
            </p:nvSpPr>
            <p:spPr>
              <a:xfrm>
                <a:off x="5216470" y="2006009"/>
                <a:ext cx="992944" cy="17012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92" name="Grupo 191">
                <a:extLst>
                  <a:ext uri="{FF2B5EF4-FFF2-40B4-BE49-F238E27FC236}">
                    <a16:creationId xmlns:a16="http://schemas.microsoft.com/office/drawing/2014/main" id="{EE817875-FFC2-F9D7-32D7-59D3036A0392}"/>
                  </a:ext>
                </a:extLst>
              </p:cNvPr>
              <p:cNvGrpSpPr/>
              <p:nvPr/>
            </p:nvGrpSpPr>
            <p:grpSpPr>
              <a:xfrm>
                <a:off x="6748531" y="1401908"/>
                <a:ext cx="1951801" cy="1759436"/>
                <a:chOff x="6748531" y="1401908"/>
                <a:chExt cx="1951801" cy="1759436"/>
              </a:xfrm>
            </p:grpSpPr>
            <p:sp>
              <p:nvSpPr>
                <p:cNvPr id="59" name="Rectángulo 58">
                  <a:extLst>
                    <a:ext uri="{FF2B5EF4-FFF2-40B4-BE49-F238E27FC236}">
                      <a16:creationId xmlns:a16="http://schemas.microsoft.com/office/drawing/2014/main" id="{82DEC2AB-4B0F-537A-A93F-39F34705A102}"/>
                    </a:ext>
                  </a:extLst>
                </p:cNvPr>
                <p:cNvSpPr/>
                <p:nvPr/>
              </p:nvSpPr>
              <p:spPr>
                <a:xfrm>
                  <a:off x="6748531" y="1401908"/>
                  <a:ext cx="1951801" cy="1759436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0" name="Rectángulo 59">
                  <a:extLst>
                    <a:ext uri="{FF2B5EF4-FFF2-40B4-BE49-F238E27FC236}">
                      <a16:creationId xmlns:a16="http://schemas.microsoft.com/office/drawing/2014/main" id="{1A730D02-0052-6397-0571-F2204E38F266}"/>
                    </a:ext>
                  </a:extLst>
                </p:cNvPr>
                <p:cNvSpPr/>
                <p:nvPr/>
              </p:nvSpPr>
              <p:spPr>
                <a:xfrm>
                  <a:off x="6860227" y="1564753"/>
                  <a:ext cx="680718" cy="250477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1" name="Rectángulo 60">
                  <a:extLst>
                    <a:ext uri="{FF2B5EF4-FFF2-40B4-BE49-F238E27FC236}">
                      <a16:creationId xmlns:a16="http://schemas.microsoft.com/office/drawing/2014/main" id="{42ECD0E0-C133-E853-FE01-3444DD357174}"/>
                    </a:ext>
                  </a:extLst>
                </p:cNvPr>
                <p:cNvSpPr/>
                <p:nvPr/>
              </p:nvSpPr>
              <p:spPr>
                <a:xfrm>
                  <a:off x="6860227" y="2240807"/>
                  <a:ext cx="680718" cy="250477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EE05E096-BAEA-C406-0E0B-94E88317C5E7}"/>
                    </a:ext>
                  </a:extLst>
                </p:cNvPr>
                <p:cNvSpPr txBox="1"/>
                <p:nvPr/>
              </p:nvSpPr>
              <p:spPr>
                <a:xfrm>
                  <a:off x="7574497" y="1564753"/>
                  <a:ext cx="112583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Purification</a:t>
                  </a:r>
                  <a:endParaRPr lang="es-ES" b="1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63" name="CuadroTexto 62">
                  <a:extLst>
                    <a:ext uri="{FF2B5EF4-FFF2-40B4-BE49-F238E27FC236}">
                      <a16:creationId xmlns:a16="http://schemas.microsoft.com/office/drawing/2014/main" id="{9CC07A32-AA18-49CB-16FA-532D1C1FD375}"/>
                    </a:ext>
                  </a:extLst>
                </p:cNvPr>
                <p:cNvSpPr txBox="1"/>
                <p:nvPr/>
              </p:nvSpPr>
              <p:spPr>
                <a:xfrm>
                  <a:off x="7574497" y="2206139"/>
                  <a:ext cx="112583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Investment</a:t>
                  </a:r>
                  <a:r>
                    <a:rPr lang="es-ES" b="1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of </a:t>
                  </a:r>
                  <a:r>
                    <a:rPr lang="es-ES" b="1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crowns</a:t>
                  </a:r>
                  <a:endParaRPr lang="es-ES" b="1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</p:grpSp>
        </p:grp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6A3B97B-F1A1-F7F7-94B8-706A75131E40}"/>
                </a:ext>
              </a:extLst>
            </p:cNvPr>
            <p:cNvSpPr txBox="1"/>
            <p:nvPr/>
          </p:nvSpPr>
          <p:spPr>
            <a:xfrm>
              <a:off x="420200" y="3817578"/>
              <a:ext cx="5562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Scheme of South Wall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1979.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Photograhs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d´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Cairo, pl. I</a:t>
              </a:r>
            </a:p>
          </p:txBody>
        </p:sp>
      </p:grpSp>
      <p:grpSp>
        <p:nvGrpSpPr>
          <p:cNvPr id="217" name="Grupo 216">
            <a:extLst>
              <a:ext uri="{FF2B5EF4-FFF2-40B4-BE49-F238E27FC236}">
                <a16:creationId xmlns:a16="http://schemas.microsoft.com/office/drawing/2014/main" id="{B00AF04E-13EA-9637-2998-5C9C9F36802F}"/>
              </a:ext>
            </a:extLst>
          </p:cNvPr>
          <p:cNvGrpSpPr/>
          <p:nvPr/>
        </p:nvGrpSpPr>
        <p:grpSpPr>
          <a:xfrm>
            <a:off x="81442" y="1014104"/>
            <a:ext cx="8757998" cy="3120109"/>
            <a:chOff x="67784" y="994830"/>
            <a:chExt cx="8757998" cy="3120109"/>
          </a:xfrm>
        </p:grpSpPr>
        <p:pic>
          <p:nvPicPr>
            <p:cNvPr id="203" name="Imagen 202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EEADE2AB-4E3E-1ED9-058E-45C915403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84" y="994830"/>
              <a:ext cx="6371788" cy="2550744"/>
            </a:xfrm>
            <a:prstGeom prst="rect">
              <a:avLst/>
            </a:prstGeom>
          </p:spPr>
        </p:pic>
        <p:sp>
          <p:nvSpPr>
            <p:cNvPr id="204" name="Rectángulo 203">
              <a:extLst>
                <a:ext uri="{FF2B5EF4-FFF2-40B4-BE49-F238E27FC236}">
                  <a16:creationId xmlns:a16="http://schemas.microsoft.com/office/drawing/2014/main" id="{CCE5A46D-0327-6BEA-B30C-A3B2F0B0EEAC}"/>
                </a:ext>
              </a:extLst>
            </p:cNvPr>
            <p:cNvSpPr/>
            <p:nvPr/>
          </p:nvSpPr>
          <p:spPr>
            <a:xfrm>
              <a:off x="2298356" y="1989372"/>
              <a:ext cx="387550" cy="1701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5" name="Rectángulo 204">
              <a:extLst>
                <a:ext uri="{FF2B5EF4-FFF2-40B4-BE49-F238E27FC236}">
                  <a16:creationId xmlns:a16="http://schemas.microsoft.com/office/drawing/2014/main" id="{B6699EEB-B7D6-BDDD-F44A-960135375148}"/>
                </a:ext>
              </a:extLst>
            </p:cNvPr>
            <p:cNvSpPr/>
            <p:nvPr/>
          </p:nvSpPr>
          <p:spPr>
            <a:xfrm>
              <a:off x="2700360" y="1994294"/>
              <a:ext cx="1185145" cy="16303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6" name="Rectángulo 205">
              <a:extLst>
                <a:ext uri="{FF2B5EF4-FFF2-40B4-BE49-F238E27FC236}">
                  <a16:creationId xmlns:a16="http://schemas.microsoft.com/office/drawing/2014/main" id="{41B727A7-B6FD-ADA6-27D5-D297787BDDB8}"/>
                </a:ext>
              </a:extLst>
            </p:cNvPr>
            <p:cNvSpPr/>
            <p:nvPr/>
          </p:nvSpPr>
          <p:spPr>
            <a:xfrm>
              <a:off x="3914734" y="1994294"/>
              <a:ext cx="1343763" cy="14481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7" name="Rectángulo 206">
              <a:extLst>
                <a:ext uri="{FF2B5EF4-FFF2-40B4-BE49-F238E27FC236}">
                  <a16:creationId xmlns:a16="http://schemas.microsoft.com/office/drawing/2014/main" id="{97866586-123A-B097-0D07-E744A97B9A64}"/>
                </a:ext>
              </a:extLst>
            </p:cNvPr>
            <p:cNvSpPr/>
            <p:nvPr/>
          </p:nvSpPr>
          <p:spPr>
            <a:xfrm>
              <a:off x="5284336" y="1989372"/>
              <a:ext cx="951784" cy="15131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A8F1E23A-2B2B-D4E5-A6D8-0C0B94083DB8}"/>
                </a:ext>
              </a:extLst>
            </p:cNvPr>
            <p:cNvSpPr/>
            <p:nvPr/>
          </p:nvSpPr>
          <p:spPr>
            <a:xfrm>
              <a:off x="6678896" y="1117528"/>
              <a:ext cx="2091070" cy="299741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9" name="Rectángulo 208">
              <a:extLst>
                <a:ext uri="{FF2B5EF4-FFF2-40B4-BE49-F238E27FC236}">
                  <a16:creationId xmlns:a16="http://schemas.microsoft.com/office/drawing/2014/main" id="{03433335-632C-D284-D2C7-C965E5816A47}"/>
                </a:ext>
              </a:extLst>
            </p:cNvPr>
            <p:cNvSpPr/>
            <p:nvPr/>
          </p:nvSpPr>
          <p:spPr>
            <a:xfrm>
              <a:off x="6852418" y="1234074"/>
              <a:ext cx="387550" cy="1701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0" name="Rectángulo 209">
              <a:extLst>
                <a:ext uri="{FF2B5EF4-FFF2-40B4-BE49-F238E27FC236}">
                  <a16:creationId xmlns:a16="http://schemas.microsoft.com/office/drawing/2014/main" id="{6A3AF42D-E43F-FDF8-4D29-621A498DB628}"/>
                </a:ext>
              </a:extLst>
            </p:cNvPr>
            <p:cNvSpPr/>
            <p:nvPr/>
          </p:nvSpPr>
          <p:spPr>
            <a:xfrm>
              <a:off x="6853923" y="1636524"/>
              <a:ext cx="387550" cy="17012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1" name="Rectángulo 210">
              <a:extLst>
                <a:ext uri="{FF2B5EF4-FFF2-40B4-BE49-F238E27FC236}">
                  <a16:creationId xmlns:a16="http://schemas.microsoft.com/office/drawing/2014/main" id="{6844A9C8-0981-D3DC-A4AA-4A1022F80DFB}"/>
                </a:ext>
              </a:extLst>
            </p:cNvPr>
            <p:cNvSpPr/>
            <p:nvPr/>
          </p:nvSpPr>
          <p:spPr>
            <a:xfrm>
              <a:off x="6852418" y="2315647"/>
              <a:ext cx="387550" cy="17012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2" name="Rectángulo 211">
              <a:extLst>
                <a:ext uri="{FF2B5EF4-FFF2-40B4-BE49-F238E27FC236}">
                  <a16:creationId xmlns:a16="http://schemas.microsoft.com/office/drawing/2014/main" id="{D612AFD9-ADF3-2D12-4D89-B82159621CA9}"/>
                </a:ext>
              </a:extLst>
            </p:cNvPr>
            <p:cNvSpPr/>
            <p:nvPr/>
          </p:nvSpPr>
          <p:spPr>
            <a:xfrm>
              <a:off x="6859062" y="3133099"/>
              <a:ext cx="387550" cy="1701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3" name="CuadroTexto 212">
              <a:extLst>
                <a:ext uri="{FF2B5EF4-FFF2-40B4-BE49-F238E27FC236}">
                  <a16:creationId xmlns:a16="http://schemas.microsoft.com/office/drawing/2014/main" id="{13DB5BC8-24EA-75E3-8437-0F4D5A86AFF2}"/>
                </a:ext>
              </a:extLst>
            </p:cNvPr>
            <p:cNvSpPr txBox="1"/>
            <p:nvPr/>
          </p:nvSpPr>
          <p:spPr>
            <a:xfrm>
              <a:off x="7271665" y="1186364"/>
              <a:ext cx="12050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Purification</a:t>
              </a:r>
              <a:endParaRPr lang="es-E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4" name="CuadroTexto 213">
              <a:extLst>
                <a:ext uri="{FF2B5EF4-FFF2-40B4-BE49-F238E27FC236}">
                  <a16:creationId xmlns:a16="http://schemas.microsoft.com/office/drawing/2014/main" id="{AEB7C858-ADA5-1976-C087-950CE48DE3E7}"/>
                </a:ext>
              </a:extLst>
            </p:cNvPr>
            <p:cNvSpPr txBox="1"/>
            <p:nvPr/>
          </p:nvSpPr>
          <p:spPr>
            <a:xfrm>
              <a:off x="7232521" y="1500363"/>
              <a:ext cx="15398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Group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I: Nemes, Blue and Ibs </a:t>
              </a:r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Crowns</a:t>
              </a:r>
              <a:endParaRPr lang="es-E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5" name="CuadroTexto 214">
              <a:extLst>
                <a:ext uri="{FF2B5EF4-FFF2-40B4-BE49-F238E27FC236}">
                  <a16:creationId xmlns:a16="http://schemas.microsoft.com/office/drawing/2014/main" id="{74C1567A-3C4C-01A0-892F-1C0CDD142445}"/>
                </a:ext>
              </a:extLst>
            </p:cNvPr>
            <p:cNvSpPr txBox="1"/>
            <p:nvPr/>
          </p:nvSpPr>
          <p:spPr>
            <a:xfrm>
              <a:off x="7285943" y="2248095"/>
              <a:ext cx="15398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Group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II: Red, White and </a:t>
              </a:r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Double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Crowns</a:t>
              </a:r>
              <a:endParaRPr lang="es-ES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6" name="CuadroTexto 215">
              <a:extLst>
                <a:ext uri="{FF2B5EF4-FFF2-40B4-BE49-F238E27FC236}">
                  <a16:creationId xmlns:a16="http://schemas.microsoft.com/office/drawing/2014/main" id="{F96D58C4-1904-23AC-917B-8AC88E273692}"/>
                </a:ext>
              </a:extLst>
            </p:cNvPr>
            <p:cNvSpPr txBox="1"/>
            <p:nvPr/>
          </p:nvSpPr>
          <p:spPr>
            <a:xfrm>
              <a:off x="7254256" y="3031672"/>
              <a:ext cx="15398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Group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III: </a:t>
              </a:r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Atef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and </a:t>
              </a:r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Henu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Crowns</a:t>
              </a:r>
              <a:r>
                <a:rPr lang="es-ES" b="1" dirty="0">
                  <a:latin typeface="Roboto" panose="02000000000000000000" pitchFamily="2" charset="0"/>
                  <a:ea typeface="Roboto" panose="02000000000000000000" pitchFamily="2" charset="0"/>
                </a:rPr>
                <a:t> and Crown of Re</a:t>
              </a:r>
            </a:p>
          </p:txBody>
        </p:sp>
      </p:grpSp>
      <p:grpSp>
        <p:nvGrpSpPr>
          <p:cNvPr id="201" name="Grupo 200">
            <a:extLst>
              <a:ext uri="{FF2B5EF4-FFF2-40B4-BE49-F238E27FC236}">
                <a16:creationId xmlns:a16="http://schemas.microsoft.com/office/drawing/2014/main" id="{50973C42-A722-E5D7-B8F3-146F8B479B20}"/>
              </a:ext>
            </a:extLst>
          </p:cNvPr>
          <p:cNvGrpSpPr/>
          <p:nvPr/>
        </p:nvGrpSpPr>
        <p:grpSpPr>
          <a:xfrm>
            <a:off x="72806" y="1034438"/>
            <a:ext cx="8708051" cy="3075867"/>
            <a:chOff x="133235" y="994830"/>
            <a:chExt cx="8708051" cy="307586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63188F6-16B7-5A21-FA13-E9795990E37C}"/>
                </a:ext>
              </a:extLst>
            </p:cNvPr>
            <p:cNvGrpSpPr/>
            <p:nvPr/>
          </p:nvGrpSpPr>
          <p:grpSpPr>
            <a:xfrm>
              <a:off x="133235" y="994830"/>
              <a:ext cx="6281741" cy="2523159"/>
              <a:chOff x="133235" y="994830"/>
              <a:chExt cx="6281741" cy="2523159"/>
            </a:xfrm>
          </p:grpSpPr>
          <p:pic>
            <p:nvPicPr>
              <p:cNvPr id="5" name="Imagen 4" descr="Imagen que contiene Diagrama&#10;&#10;Descripción generada automáticamente">
                <a:extLst>
                  <a:ext uri="{FF2B5EF4-FFF2-40B4-BE49-F238E27FC236}">
                    <a16:creationId xmlns:a16="http://schemas.microsoft.com/office/drawing/2014/main" id="{6C9D36B0-05B9-B244-E135-985036B03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235" y="994830"/>
                <a:ext cx="6281741" cy="2523159"/>
              </a:xfrm>
              <a:prstGeom prst="rect">
                <a:avLst/>
              </a:prstGeom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D7BF7370-D499-0010-0E07-A90FC3A2999C}"/>
                  </a:ext>
                </a:extLst>
              </p:cNvPr>
              <p:cNvSpPr/>
              <p:nvPr/>
            </p:nvSpPr>
            <p:spPr>
              <a:xfrm>
                <a:off x="2326453" y="1977657"/>
                <a:ext cx="408218" cy="1630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256E0C33-BCDB-4ABA-6DCB-8497B114603C}"/>
                  </a:ext>
                </a:extLst>
              </p:cNvPr>
              <p:cNvSpPr/>
              <p:nvPr/>
            </p:nvSpPr>
            <p:spPr>
              <a:xfrm>
                <a:off x="2754615" y="1977656"/>
                <a:ext cx="319564" cy="15517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C63F8505-6C13-E5F9-EBE0-CA915F9C7F0A}"/>
                  </a:ext>
                </a:extLst>
              </p:cNvPr>
              <p:cNvSpPr/>
              <p:nvPr/>
            </p:nvSpPr>
            <p:spPr>
              <a:xfrm>
                <a:off x="3094123" y="1977656"/>
                <a:ext cx="408219" cy="155173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02663B43-26B6-3AB5-5CD7-66AA97A1C74A}"/>
                  </a:ext>
                </a:extLst>
              </p:cNvPr>
              <p:cNvSpPr/>
              <p:nvPr/>
            </p:nvSpPr>
            <p:spPr>
              <a:xfrm>
                <a:off x="3524814" y="1977656"/>
                <a:ext cx="361033" cy="15517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A05582EA-CE82-3DE3-42BA-AE73633E2BF3}"/>
                  </a:ext>
                </a:extLst>
              </p:cNvPr>
              <p:cNvSpPr/>
              <p:nvPr/>
            </p:nvSpPr>
            <p:spPr>
              <a:xfrm>
                <a:off x="3908319" y="1977656"/>
                <a:ext cx="361033" cy="15517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FABBDFED-5C6A-4DF1-A8F4-46ACC7DEE5A4}"/>
                  </a:ext>
                </a:extLst>
              </p:cNvPr>
              <p:cNvSpPr/>
              <p:nvPr/>
            </p:nvSpPr>
            <p:spPr>
              <a:xfrm>
                <a:off x="5253270" y="1977657"/>
                <a:ext cx="361033" cy="155174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6210B076-2D91-0FFE-D242-DD51291A0CFA}"/>
                  </a:ext>
                </a:extLst>
              </p:cNvPr>
              <p:cNvSpPr/>
              <p:nvPr/>
            </p:nvSpPr>
            <p:spPr>
              <a:xfrm>
                <a:off x="5640153" y="1977656"/>
                <a:ext cx="298503" cy="155175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E033A7D-1B08-7A4C-49FF-5C29B259EF4F}"/>
                  </a:ext>
                </a:extLst>
              </p:cNvPr>
              <p:cNvSpPr/>
              <p:nvPr/>
            </p:nvSpPr>
            <p:spPr>
              <a:xfrm flipV="1">
                <a:off x="5964506" y="1977655"/>
                <a:ext cx="244908" cy="155174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E760A8BE-D983-A154-5079-E459551B551A}"/>
                </a:ext>
              </a:extLst>
            </p:cNvPr>
            <p:cNvGrpSpPr/>
            <p:nvPr/>
          </p:nvGrpSpPr>
          <p:grpSpPr>
            <a:xfrm>
              <a:off x="6750216" y="1073286"/>
              <a:ext cx="2091070" cy="2997411"/>
              <a:chOff x="6861900" y="1400214"/>
              <a:chExt cx="2091070" cy="2997411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E5B1F246-4D36-B1D3-67F6-053D24367241}"/>
                  </a:ext>
                </a:extLst>
              </p:cNvPr>
              <p:cNvSpPr/>
              <p:nvPr/>
            </p:nvSpPr>
            <p:spPr>
              <a:xfrm>
                <a:off x="6861900" y="1400214"/>
                <a:ext cx="2091070" cy="299741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0FD37C6-6922-782E-3D16-FECFFA0941ED}"/>
                  </a:ext>
                </a:extLst>
              </p:cNvPr>
              <p:cNvSpPr/>
              <p:nvPr/>
            </p:nvSpPr>
            <p:spPr>
              <a:xfrm>
                <a:off x="6898760" y="1531975"/>
                <a:ext cx="442289" cy="16534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62DDE94-9D6A-C7CF-9F11-70A87E43F563}"/>
                  </a:ext>
                </a:extLst>
              </p:cNvPr>
              <p:cNvSpPr txBox="1"/>
              <p:nvPr/>
            </p:nvSpPr>
            <p:spPr>
              <a:xfrm>
                <a:off x="7369004" y="1452743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Purification</a:t>
                </a:r>
                <a:endParaRPr lang="es-E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2FD37B0-E31E-828F-BD9F-3A58225B0992}"/>
                  </a:ext>
                </a:extLst>
              </p:cNvPr>
              <p:cNvSpPr txBox="1"/>
              <p:nvPr/>
            </p:nvSpPr>
            <p:spPr>
              <a:xfrm>
                <a:off x="7333484" y="2039980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Blue Crown</a:t>
                </a:r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BFCB1C20-FE7D-9279-50DB-5E15325869A1}"/>
                  </a:ext>
                </a:extLst>
              </p:cNvPr>
              <p:cNvSpPr/>
              <p:nvPr/>
            </p:nvSpPr>
            <p:spPr>
              <a:xfrm>
                <a:off x="6898760" y="1781935"/>
                <a:ext cx="442289" cy="16534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8A256256-B226-840C-C6AD-83DA6ABDABF0}"/>
                  </a:ext>
                </a:extLst>
              </p:cNvPr>
              <p:cNvSpPr txBox="1"/>
              <p:nvPr/>
            </p:nvSpPr>
            <p:spPr>
              <a:xfrm>
                <a:off x="7333484" y="1689235"/>
                <a:ext cx="14009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Nemes Crown</a:t>
                </a:r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7AB6447F-F388-C78E-E80F-F8393334AA9D}"/>
                  </a:ext>
                </a:extLst>
              </p:cNvPr>
              <p:cNvSpPr/>
              <p:nvPr/>
            </p:nvSpPr>
            <p:spPr>
              <a:xfrm>
                <a:off x="6894537" y="2114163"/>
                <a:ext cx="442289" cy="16534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E77935E0-F540-17A9-9E71-57AC41680B59}"/>
                  </a:ext>
                </a:extLst>
              </p:cNvPr>
              <p:cNvSpPr/>
              <p:nvPr/>
            </p:nvSpPr>
            <p:spPr>
              <a:xfrm>
                <a:off x="6898760" y="2475569"/>
                <a:ext cx="442289" cy="16534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DA80B2F8-6BE7-F3F3-FFA4-195C5D2C6A1E}"/>
                  </a:ext>
                </a:extLst>
              </p:cNvPr>
              <p:cNvSpPr txBox="1"/>
              <p:nvPr/>
            </p:nvSpPr>
            <p:spPr>
              <a:xfrm>
                <a:off x="7296290" y="2396659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Ibs Crown</a:t>
                </a:r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89D738DB-0FEF-0AEC-F793-F9105005D8F4}"/>
                  </a:ext>
                </a:extLst>
              </p:cNvPr>
              <p:cNvSpPr/>
              <p:nvPr/>
            </p:nvSpPr>
            <p:spPr>
              <a:xfrm>
                <a:off x="6898760" y="2857817"/>
                <a:ext cx="442289" cy="16534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94" name="CuadroTexto 193">
                <a:extLst>
                  <a:ext uri="{FF2B5EF4-FFF2-40B4-BE49-F238E27FC236}">
                    <a16:creationId xmlns:a16="http://schemas.microsoft.com/office/drawing/2014/main" id="{1B4ABE13-7447-AE54-248F-764819CF717D}"/>
                  </a:ext>
                </a:extLst>
              </p:cNvPr>
              <p:cNvSpPr txBox="1"/>
              <p:nvPr/>
            </p:nvSpPr>
            <p:spPr>
              <a:xfrm>
                <a:off x="7341049" y="2794677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Red Crown</a:t>
                </a:r>
              </a:p>
            </p:txBody>
          </p:sp>
          <p:sp>
            <p:nvSpPr>
              <p:cNvPr id="195" name="Rectángulo 194">
                <a:extLst>
                  <a:ext uri="{FF2B5EF4-FFF2-40B4-BE49-F238E27FC236}">
                    <a16:creationId xmlns:a16="http://schemas.microsoft.com/office/drawing/2014/main" id="{1CD570B0-7C66-A1D5-1283-AA516137D484}"/>
                  </a:ext>
                </a:extLst>
              </p:cNvPr>
              <p:cNvSpPr/>
              <p:nvPr/>
            </p:nvSpPr>
            <p:spPr>
              <a:xfrm>
                <a:off x="6898760" y="3253582"/>
                <a:ext cx="442289" cy="165345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96" name="CuadroTexto 195">
                <a:extLst>
                  <a:ext uri="{FF2B5EF4-FFF2-40B4-BE49-F238E27FC236}">
                    <a16:creationId xmlns:a16="http://schemas.microsoft.com/office/drawing/2014/main" id="{991A3777-6C3E-B54A-5F81-E3304014FBAE}"/>
                  </a:ext>
                </a:extLst>
              </p:cNvPr>
              <p:cNvSpPr txBox="1"/>
              <p:nvPr/>
            </p:nvSpPr>
            <p:spPr>
              <a:xfrm>
                <a:off x="7368450" y="3194343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Atef</a:t>
                </a:r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 Crown</a:t>
                </a:r>
              </a:p>
            </p:txBody>
          </p:sp>
          <p:sp>
            <p:nvSpPr>
              <p:cNvPr id="197" name="Rectángulo 196">
                <a:extLst>
                  <a:ext uri="{FF2B5EF4-FFF2-40B4-BE49-F238E27FC236}">
                    <a16:creationId xmlns:a16="http://schemas.microsoft.com/office/drawing/2014/main" id="{F94F1B3F-AFB4-8026-39E3-4C9BE0B0D640}"/>
                  </a:ext>
                </a:extLst>
              </p:cNvPr>
              <p:cNvSpPr/>
              <p:nvPr/>
            </p:nvSpPr>
            <p:spPr>
              <a:xfrm>
                <a:off x="6898760" y="3649347"/>
                <a:ext cx="442289" cy="168565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98" name="CuadroTexto 197">
                <a:extLst>
                  <a:ext uri="{FF2B5EF4-FFF2-40B4-BE49-F238E27FC236}">
                    <a16:creationId xmlns:a16="http://schemas.microsoft.com/office/drawing/2014/main" id="{2125CCF1-FB2F-B3F8-9281-97D17DF91814}"/>
                  </a:ext>
                </a:extLst>
              </p:cNvPr>
              <p:cNvSpPr txBox="1"/>
              <p:nvPr/>
            </p:nvSpPr>
            <p:spPr>
              <a:xfrm>
                <a:off x="7414086" y="3545088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latin typeface="Roboto" panose="02000000000000000000" pitchFamily="2" charset="0"/>
                    <a:ea typeface="Roboto" panose="02000000000000000000" pitchFamily="2" charset="0"/>
                  </a:rPr>
                  <a:t>Henu</a:t>
                </a:r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 Crown</a:t>
                </a:r>
              </a:p>
            </p:txBody>
          </p:sp>
          <p:sp>
            <p:nvSpPr>
              <p:cNvPr id="199" name="Rectángulo 198">
                <a:extLst>
                  <a:ext uri="{FF2B5EF4-FFF2-40B4-BE49-F238E27FC236}">
                    <a16:creationId xmlns:a16="http://schemas.microsoft.com/office/drawing/2014/main" id="{71A41EE4-87A0-A8B5-AF24-0FDC709243CF}"/>
                  </a:ext>
                </a:extLst>
              </p:cNvPr>
              <p:cNvSpPr/>
              <p:nvPr/>
            </p:nvSpPr>
            <p:spPr>
              <a:xfrm>
                <a:off x="6901915" y="4020962"/>
                <a:ext cx="442289" cy="168565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00" name="CuadroTexto 199">
                <a:extLst>
                  <a:ext uri="{FF2B5EF4-FFF2-40B4-BE49-F238E27FC236}">
                    <a16:creationId xmlns:a16="http://schemas.microsoft.com/office/drawing/2014/main" id="{1C857D46-B451-DECC-ED9C-1A328B971F2E}"/>
                  </a:ext>
                </a:extLst>
              </p:cNvPr>
              <p:cNvSpPr txBox="1"/>
              <p:nvPr/>
            </p:nvSpPr>
            <p:spPr>
              <a:xfrm>
                <a:off x="7447638" y="3895833"/>
                <a:ext cx="1205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Crown of Re</a:t>
                </a:r>
              </a:p>
            </p:txBody>
          </p:sp>
        </p:grp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8D04BFE-2ACD-16DA-AE1A-9070590EBEB8}"/>
              </a:ext>
            </a:extLst>
          </p:cNvPr>
          <p:cNvGrpSpPr/>
          <p:nvPr/>
        </p:nvGrpSpPr>
        <p:grpSpPr>
          <a:xfrm>
            <a:off x="47833" y="351090"/>
            <a:ext cx="8757998" cy="4295552"/>
            <a:chOff x="64525" y="396950"/>
            <a:chExt cx="8757998" cy="4295552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91F360DF-61A5-9C22-0C16-D67F8339AF17}"/>
                </a:ext>
              </a:extLst>
            </p:cNvPr>
            <p:cNvSpPr/>
            <p:nvPr/>
          </p:nvSpPr>
          <p:spPr>
            <a:xfrm>
              <a:off x="64525" y="1151602"/>
              <a:ext cx="8757998" cy="3540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230BD443-3871-4419-B9D4-27B470513F54}"/>
                </a:ext>
              </a:extLst>
            </p:cNvPr>
            <p:cNvSpPr/>
            <p:nvPr/>
          </p:nvSpPr>
          <p:spPr>
            <a:xfrm>
              <a:off x="64525" y="396950"/>
              <a:ext cx="6442187" cy="14451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aphicFrame>
        <p:nvGraphicFramePr>
          <p:cNvPr id="39" name="Tabla 224">
            <a:extLst>
              <a:ext uri="{FF2B5EF4-FFF2-40B4-BE49-F238E27FC236}">
                <a16:creationId xmlns:a16="http://schemas.microsoft.com/office/drawing/2014/main" id="{F362DACD-6576-75B0-0F06-69A070FF0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914997"/>
              </p:ext>
            </p:extLst>
          </p:nvPr>
        </p:nvGraphicFramePr>
        <p:xfrm>
          <a:off x="404206" y="260176"/>
          <a:ext cx="7962188" cy="460480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90547">
                  <a:extLst>
                    <a:ext uri="{9D8B030D-6E8A-4147-A177-3AD203B41FA5}">
                      <a16:colId xmlns:a16="http://schemas.microsoft.com/office/drawing/2014/main" val="3805597364"/>
                    </a:ext>
                  </a:extLst>
                </a:gridCol>
                <a:gridCol w="1990547">
                  <a:extLst>
                    <a:ext uri="{9D8B030D-6E8A-4147-A177-3AD203B41FA5}">
                      <a16:colId xmlns:a16="http://schemas.microsoft.com/office/drawing/2014/main" val="754524547"/>
                    </a:ext>
                  </a:extLst>
                </a:gridCol>
                <a:gridCol w="1990547">
                  <a:extLst>
                    <a:ext uri="{9D8B030D-6E8A-4147-A177-3AD203B41FA5}">
                      <a16:colId xmlns:a16="http://schemas.microsoft.com/office/drawing/2014/main" val="2789233253"/>
                    </a:ext>
                  </a:extLst>
                </a:gridCol>
                <a:gridCol w="1990547">
                  <a:extLst>
                    <a:ext uri="{9D8B030D-6E8A-4147-A177-3AD203B41FA5}">
                      <a16:colId xmlns:a16="http://schemas.microsoft.com/office/drawing/2014/main" val="3935534875"/>
                    </a:ext>
                  </a:extLst>
                </a:gridCol>
              </a:tblGrid>
              <a:tr h="28932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Groups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Group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Group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Group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67664"/>
                  </a:ext>
                </a:extLst>
              </a:tr>
              <a:tr h="89690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First</a:t>
                      </a:r>
                      <a:r>
                        <a:rPr lang="es-ES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s-ES" sz="1400" b="1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Nemes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Red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Atef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980722"/>
                  </a:ext>
                </a:extLst>
              </a:tr>
              <a:tr h="89690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Second </a:t>
                      </a:r>
                      <a:r>
                        <a:rPr lang="es-ES" sz="1400" b="1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Blue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White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Henu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914333"/>
                  </a:ext>
                </a:extLst>
              </a:tr>
              <a:tr h="89690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Third </a:t>
                      </a:r>
                      <a:r>
                        <a:rPr lang="es-ES" sz="1400" b="1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Ibs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Double</a:t>
                      </a:r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s-ES" sz="14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</a:t>
                      </a:r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endParaRPr lang="es-ES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Crown of 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662823"/>
                  </a:ext>
                </a:extLst>
              </a:tr>
              <a:tr h="1465362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Final </a:t>
                      </a:r>
                      <a:r>
                        <a:rPr lang="es-ES" sz="1400" b="1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attributes</a:t>
                      </a:r>
                      <a:endParaRPr lang="es-ES" sz="14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Recognition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and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support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that the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king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Egypt has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both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in the divine and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terrestrial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realms</a:t>
                      </a:r>
                      <a:endParaRPr lang="es-ES" sz="12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Unification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Upper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and Lower Egypt in the figure of the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king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Rule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over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the two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halves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the solar cycle, day and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night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Final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rebirth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Climax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all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the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powers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and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attributes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the new </a:t>
                      </a:r>
                      <a:r>
                        <a:rPr lang="es-ES" sz="12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king</a:t>
                      </a:r>
                      <a:r>
                        <a:rPr lang="es-ES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of Egypt.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07340"/>
                  </a:ext>
                </a:extLst>
              </a:tr>
            </a:tbl>
          </a:graphicData>
        </a:graphic>
      </p:graphicFrame>
      <p:pic>
        <p:nvPicPr>
          <p:cNvPr id="40" name="Imagen 3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CE07227-5B61-08BF-C2AA-B39CF9E10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487" y="607671"/>
            <a:ext cx="786074" cy="655597"/>
          </a:xfrm>
          <a:prstGeom prst="rect">
            <a:avLst/>
          </a:prstGeom>
        </p:spPr>
      </p:pic>
      <p:pic>
        <p:nvPicPr>
          <p:cNvPr id="41" name="Imagen 4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7AA1D66-5612-05FF-1767-D20DB4A61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486" y="1626309"/>
            <a:ext cx="786075" cy="546128"/>
          </a:xfrm>
          <a:prstGeom prst="rect">
            <a:avLst/>
          </a:prstGeom>
        </p:spPr>
      </p:pic>
      <p:pic>
        <p:nvPicPr>
          <p:cNvPr id="42" name="Imagen 4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E7BB165-0BEB-254B-EADE-F11C63454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486" y="2646011"/>
            <a:ext cx="786075" cy="485596"/>
          </a:xfrm>
          <a:prstGeom prst="rect">
            <a:avLst/>
          </a:prstGeom>
        </p:spPr>
      </p:pic>
      <p:pic>
        <p:nvPicPr>
          <p:cNvPr id="43" name="Imagen 42" descr="Imagen que contiene Forma&#10;&#10;Descripción generada automáticamente">
            <a:extLst>
              <a:ext uri="{FF2B5EF4-FFF2-40B4-BE49-F238E27FC236}">
                <a16:creationId xmlns:a16="http://schemas.microsoft.com/office/drawing/2014/main" id="{7FC3B2AD-DE37-2A9C-5D4F-4EC2502CE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930" y="619010"/>
            <a:ext cx="661022" cy="655597"/>
          </a:xfrm>
          <a:prstGeom prst="rect">
            <a:avLst/>
          </a:prstGeom>
        </p:spPr>
      </p:pic>
      <p:pic>
        <p:nvPicPr>
          <p:cNvPr id="45" name="Imagen 44" descr="Un dibujo de un mapa&#10;&#10;Descripción generada automáticamente con confianza media">
            <a:extLst>
              <a:ext uri="{FF2B5EF4-FFF2-40B4-BE49-F238E27FC236}">
                <a16:creationId xmlns:a16="http://schemas.microsoft.com/office/drawing/2014/main" id="{1B776671-8D78-8ECC-2E61-6BDD5C518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673" y="642758"/>
            <a:ext cx="664788" cy="633832"/>
          </a:xfrm>
          <a:prstGeom prst="rect">
            <a:avLst/>
          </a:prstGeom>
        </p:spPr>
      </p:pic>
      <p:pic>
        <p:nvPicPr>
          <p:cNvPr id="46" name="Imagen 45" descr="Un dibujo de un animal&#10;&#10;Descripción generada automáticamente con confianza media">
            <a:extLst>
              <a:ext uri="{FF2B5EF4-FFF2-40B4-BE49-F238E27FC236}">
                <a16:creationId xmlns:a16="http://schemas.microsoft.com/office/drawing/2014/main" id="{615229D9-5AE2-9333-09F0-A0C62CAD8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672" y="1605263"/>
            <a:ext cx="680718" cy="618433"/>
          </a:xfrm>
          <a:prstGeom prst="rect">
            <a:avLst/>
          </a:prstGeom>
        </p:spPr>
      </p:pic>
      <p:pic>
        <p:nvPicPr>
          <p:cNvPr id="47" name="Imagen 4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A9C28FD-B01A-83E4-1043-25E4CB8DF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8672" y="2504438"/>
            <a:ext cx="708818" cy="6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2"/>
          <p:cNvSpPr txBox="1">
            <a:spLocks noGrp="1"/>
          </p:cNvSpPr>
          <p:nvPr>
            <p:ph type="title"/>
          </p:nvPr>
        </p:nvSpPr>
        <p:spPr>
          <a:xfrm>
            <a:off x="2569457" y="310606"/>
            <a:ext cx="41513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Iconographic sentences</a:t>
            </a:r>
            <a:endParaRPr u="sng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A3F31C5-D304-4145-BED2-F57916C1890C}"/>
              </a:ext>
            </a:extLst>
          </p:cNvPr>
          <p:cNvGrpSpPr/>
          <p:nvPr/>
        </p:nvGrpSpPr>
        <p:grpSpPr>
          <a:xfrm>
            <a:off x="444365" y="1055279"/>
            <a:ext cx="8410490" cy="3323988"/>
            <a:chOff x="444365" y="1055279"/>
            <a:chExt cx="8410490" cy="332398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2B10D6B-416D-B61D-138B-207108284D7A}"/>
                </a:ext>
              </a:extLst>
            </p:cNvPr>
            <p:cNvGrpSpPr/>
            <p:nvPr/>
          </p:nvGrpSpPr>
          <p:grpSpPr>
            <a:xfrm>
              <a:off x="2624443" y="1055280"/>
              <a:ext cx="6230412" cy="3323987"/>
              <a:chOff x="2624443" y="1055280"/>
              <a:chExt cx="6230412" cy="3323987"/>
            </a:xfrm>
          </p:grpSpPr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84848663-4EB7-0B48-50F2-8633D5FEB7B3}"/>
                  </a:ext>
                </a:extLst>
              </p:cNvPr>
              <p:cNvGrpSpPr/>
              <p:nvPr/>
            </p:nvGrpSpPr>
            <p:grpSpPr>
              <a:xfrm>
                <a:off x="2624443" y="1055280"/>
                <a:ext cx="6230412" cy="3323987"/>
                <a:chOff x="2624443" y="1055280"/>
                <a:chExt cx="6230412" cy="3323987"/>
              </a:xfrm>
            </p:grpSpPr>
            <p:sp>
              <p:nvSpPr>
                <p:cNvPr id="20" name="Flecha: a la derecha 19">
                  <a:extLst>
                    <a:ext uri="{FF2B5EF4-FFF2-40B4-BE49-F238E27FC236}">
                      <a16:creationId xmlns:a16="http://schemas.microsoft.com/office/drawing/2014/main" id="{B744674A-22F7-A53B-AEE7-39CEEFC14B1B}"/>
                    </a:ext>
                  </a:extLst>
                </p:cNvPr>
                <p:cNvSpPr/>
                <p:nvPr/>
              </p:nvSpPr>
              <p:spPr>
                <a:xfrm>
                  <a:off x="2624443" y="2258568"/>
                  <a:ext cx="740671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" name="Flecha: a la derecha 20">
                  <a:extLst>
                    <a:ext uri="{FF2B5EF4-FFF2-40B4-BE49-F238E27FC236}">
                      <a16:creationId xmlns:a16="http://schemas.microsoft.com/office/drawing/2014/main" id="{F68411B1-0AF8-61B2-197B-6A13A4DCCE7D}"/>
                    </a:ext>
                  </a:extLst>
                </p:cNvPr>
                <p:cNvSpPr/>
                <p:nvPr/>
              </p:nvSpPr>
              <p:spPr>
                <a:xfrm>
                  <a:off x="6077827" y="2258568"/>
                  <a:ext cx="740671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7E2A610C-7F9C-D1DE-E4C8-F3DB291B0B42}"/>
                    </a:ext>
                  </a:extLst>
                </p:cNvPr>
                <p:cNvSpPr/>
                <p:nvPr/>
              </p:nvSpPr>
              <p:spPr>
                <a:xfrm>
                  <a:off x="6987864" y="1055280"/>
                  <a:ext cx="1866991" cy="3323986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0FDBAA8C-DE44-07B6-0CB3-6C9BC3B76E3F}"/>
                    </a:ext>
                  </a:extLst>
                </p:cNvPr>
                <p:cNvSpPr txBox="1"/>
                <p:nvPr/>
              </p:nvSpPr>
              <p:spPr>
                <a:xfrm>
                  <a:off x="7081151" y="1055280"/>
                  <a:ext cx="1773704" cy="3323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T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he 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canonical base 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reinforces the idea of ​​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creation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 and the 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primeval mountain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; the 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horns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 as a dividing element, that is, the 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horizon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; and the 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feathers of the ostrich 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as the </a:t>
                  </a:r>
                  <a:r>
                    <a:rPr lang="en-US" b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two eyes of the solar god.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 Consequently, the </a:t>
                  </a:r>
                  <a:r>
                    <a:rPr lang="en-US" i="1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Atef Crown</a:t>
                  </a:r>
                  <a:r>
                    <a:rPr lang="en-US" dirty="0">
                      <a:effectLst/>
                      <a:latin typeface="Roboto" panose="02000000000000000000" pitchFamily="2" charset="0"/>
                      <a:ea typeface="Roboto" panose="02000000000000000000" pitchFamily="2" charset="0"/>
                    </a:rPr>
                    <a:t> could be viewed as the early crown of dawn.</a:t>
                  </a:r>
                  <a:endParaRPr lang="es-ES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pic>
              <p:nvPicPr>
                <p:cNvPr id="25" name="Imagen 24" descr="Imagen que contiene Forma&#10;&#10;Descripción generada automáticamente">
                  <a:extLst>
                    <a:ext uri="{FF2B5EF4-FFF2-40B4-BE49-F238E27FC236}">
                      <a16:creationId xmlns:a16="http://schemas.microsoft.com/office/drawing/2014/main" id="{C2A49A42-26A2-7BA4-8E48-2E69C183A4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56368" y="1055280"/>
                  <a:ext cx="1861446" cy="3323986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BDFE3CAF-16B0-CB8F-37E7-42953779ACC9}"/>
                  </a:ext>
                </a:extLst>
              </p:cNvPr>
              <p:cNvGrpSpPr/>
              <p:nvPr/>
            </p:nvGrpSpPr>
            <p:grpSpPr>
              <a:xfrm>
                <a:off x="2624443" y="2258568"/>
                <a:ext cx="4194055" cy="572700"/>
                <a:chOff x="2624443" y="2258568"/>
                <a:chExt cx="4194055" cy="572700"/>
              </a:xfrm>
            </p:grpSpPr>
            <p:sp>
              <p:nvSpPr>
                <p:cNvPr id="29" name="Flecha: a la derecha 28">
                  <a:extLst>
                    <a:ext uri="{FF2B5EF4-FFF2-40B4-BE49-F238E27FC236}">
                      <a16:creationId xmlns:a16="http://schemas.microsoft.com/office/drawing/2014/main" id="{368BFF64-9293-8884-C400-F80135E393EC}"/>
                    </a:ext>
                  </a:extLst>
                </p:cNvPr>
                <p:cNvSpPr/>
                <p:nvPr/>
              </p:nvSpPr>
              <p:spPr>
                <a:xfrm>
                  <a:off x="2624443" y="2258568"/>
                  <a:ext cx="740671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Flecha: a la derecha 29">
                  <a:extLst>
                    <a:ext uri="{FF2B5EF4-FFF2-40B4-BE49-F238E27FC236}">
                      <a16:creationId xmlns:a16="http://schemas.microsoft.com/office/drawing/2014/main" id="{3E8E1A9C-F3F3-0D88-3B2E-4B22B6D83BA8}"/>
                    </a:ext>
                  </a:extLst>
                </p:cNvPr>
                <p:cNvSpPr/>
                <p:nvPr/>
              </p:nvSpPr>
              <p:spPr>
                <a:xfrm>
                  <a:off x="6077827" y="2258568"/>
                  <a:ext cx="740671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pic>
          <p:nvPicPr>
            <p:cNvPr id="3" name="Imagen 2" descr="Imagen que contiene material de construcción, edificio, piedra, ladrillo&#10;&#10;Descripción generada automáticamente">
              <a:extLst>
                <a:ext uri="{FF2B5EF4-FFF2-40B4-BE49-F238E27FC236}">
                  <a16:creationId xmlns:a16="http://schemas.microsoft.com/office/drawing/2014/main" id="{0735717B-BE9F-F8C1-2052-727B064F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365" y="1055279"/>
              <a:ext cx="1803282" cy="3323988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03F51DF3-E459-013F-0452-A34A4B1D1F59}"/>
              </a:ext>
            </a:extLst>
          </p:cNvPr>
          <p:cNvGrpSpPr/>
          <p:nvPr/>
        </p:nvGrpSpPr>
        <p:grpSpPr>
          <a:xfrm>
            <a:off x="548633" y="1055279"/>
            <a:ext cx="8414359" cy="3600986"/>
            <a:chOff x="528652" y="1055279"/>
            <a:chExt cx="8414359" cy="3600986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06F9D032-3CFB-D858-A980-5676CCA1C805}"/>
                </a:ext>
              </a:extLst>
            </p:cNvPr>
            <p:cNvGrpSpPr/>
            <p:nvPr/>
          </p:nvGrpSpPr>
          <p:grpSpPr>
            <a:xfrm>
              <a:off x="528652" y="1055279"/>
              <a:ext cx="8414359" cy="3600986"/>
              <a:chOff x="553885" y="1055280"/>
              <a:chExt cx="8335526" cy="3600986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0A1F966D-E3F6-021E-27F6-A3E7BA9D0CBA}"/>
                  </a:ext>
                </a:extLst>
              </p:cNvPr>
              <p:cNvGrpSpPr/>
              <p:nvPr/>
            </p:nvGrpSpPr>
            <p:grpSpPr>
              <a:xfrm>
                <a:off x="2627330" y="1055280"/>
                <a:ext cx="6227525" cy="3600986"/>
                <a:chOff x="2627330" y="1055280"/>
                <a:chExt cx="6227525" cy="3600986"/>
              </a:xfrm>
            </p:grpSpPr>
            <p:sp>
              <p:nvSpPr>
                <p:cNvPr id="14" name="Flecha: a la derecha 13">
                  <a:extLst>
                    <a:ext uri="{FF2B5EF4-FFF2-40B4-BE49-F238E27FC236}">
                      <a16:creationId xmlns:a16="http://schemas.microsoft.com/office/drawing/2014/main" id="{25715B98-C417-01F5-B45B-280DB4E54946}"/>
                    </a:ext>
                  </a:extLst>
                </p:cNvPr>
                <p:cNvSpPr/>
                <p:nvPr/>
              </p:nvSpPr>
              <p:spPr>
                <a:xfrm>
                  <a:off x="2627330" y="2247362"/>
                  <a:ext cx="729728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" name="Flecha: a la derecha 15">
                  <a:extLst>
                    <a:ext uri="{FF2B5EF4-FFF2-40B4-BE49-F238E27FC236}">
                      <a16:creationId xmlns:a16="http://schemas.microsoft.com/office/drawing/2014/main" id="{1A9FD4FC-F657-F017-94BC-A7BBF8D3482F}"/>
                    </a:ext>
                  </a:extLst>
                </p:cNvPr>
                <p:cNvSpPr/>
                <p:nvPr/>
              </p:nvSpPr>
              <p:spPr>
                <a:xfrm>
                  <a:off x="6051710" y="2244476"/>
                  <a:ext cx="740671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14A59E7A-4390-7633-35D8-FA42D2558347}"/>
                    </a:ext>
                  </a:extLst>
                </p:cNvPr>
                <p:cNvSpPr/>
                <p:nvPr/>
              </p:nvSpPr>
              <p:spPr>
                <a:xfrm>
                  <a:off x="6899239" y="1055280"/>
                  <a:ext cx="1955616" cy="3600986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2" name="Imagen 11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3EAF94A2-F98A-EF8B-8138-60FD031D9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885" y="1055281"/>
                <a:ext cx="1861446" cy="3323986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C566FD6-4CB2-AF7F-2940-3B12C0810018}"/>
                  </a:ext>
                </a:extLst>
              </p:cNvPr>
              <p:cNvSpPr txBox="1"/>
              <p:nvPr/>
            </p:nvSpPr>
            <p:spPr>
              <a:xfrm>
                <a:off x="7054230" y="1055280"/>
                <a:ext cx="1835181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A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pair of ram´s horns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mark a dividing line similar to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horizon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. The lower part, where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small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uraei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are, symbolizes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faint light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that is visible when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dawn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is approaching but without the solar disk being fully visible. Meanwhile, the upper part, where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the large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uraei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are, refers to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bright light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resulting from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dawn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. Finally,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two ostrich feathers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reflect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bright light from the two eyes of the sun god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.</a:t>
                </a:r>
                <a:endParaRPr lang="es-ES" dirty="0"/>
              </a:p>
            </p:txBody>
          </p:sp>
        </p:grpSp>
        <p:pic>
          <p:nvPicPr>
            <p:cNvPr id="41" name="Imagen 40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1C9BCBDD-AAD5-4822-3435-E7934BA62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5127" y="1069372"/>
              <a:ext cx="1766638" cy="3323986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4238173-1958-3C40-12B6-CA4F00A50FDC}"/>
              </a:ext>
            </a:extLst>
          </p:cNvPr>
          <p:cNvGrpSpPr/>
          <p:nvPr/>
        </p:nvGrpSpPr>
        <p:grpSpPr>
          <a:xfrm>
            <a:off x="481498" y="950713"/>
            <a:ext cx="8493858" cy="3681048"/>
            <a:chOff x="472041" y="962790"/>
            <a:chExt cx="8493858" cy="3681048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AB4A86F-59FA-4FE7-971B-F17DC3AAB013}"/>
                </a:ext>
              </a:extLst>
            </p:cNvPr>
            <p:cNvGrpSpPr/>
            <p:nvPr/>
          </p:nvGrpSpPr>
          <p:grpSpPr>
            <a:xfrm>
              <a:off x="2624443" y="1042852"/>
              <a:ext cx="6341456" cy="3600986"/>
              <a:chOff x="2624443" y="1042852"/>
              <a:chExt cx="6060210" cy="3600986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EA0DBDF6-C4F5-B3C5-484D-EAD54013A0FF}"/>
                  </a:ext>
                </a:extLst>
              </p:cNvPr>
              <p:cNvGrpSpPr/>
              <p:nvPr/>
            </p:nvGrpSpPr>
            <p:grpSpPr>
              <a:xfrm>
                <a:off x="2624443" y="1042852"/>
                <a:ext cx="5995492" cy="3600986"/>
                <a:chOff x="2624443" y="1042852"/>
                <a:chExt cx="5995492" cy="3600986"/>
              </a:xfrm>
            </p:grpSpPr>
            <p:sp>
              <p:nvSpPr>
                <p:cNvPr id="34" name="Flecha: a la derecha 33">
                  <a:extLst>
                    <a:ext uri="{FF2B5EF4-FFF2-40B4-BE49-F238E27FC236}">
                      <a16:creationId xmlns:a16="http://schemas.microsoft.com/office/drawing/2014/main" id="{0677A236-18BB-4D34-26A2-DC5AA55AA510}"/>
                    </a:ext>
                  </a:extLst>
                </p:cNvPr>
                <p:cNvSpPr/>
                <p:nvPr/>
              </p:nvSpPr>
              <p:spPr>
                <a:xfrm>
                  <a:off x="2624443" y="2258568"/>
                  <a:ext cx="707822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6" name="Flecha: a la derecha 35">
                  <a:extLst>
                    <a:ext uri="{FF2B5EF4-FFF2-40B4-BE49-F238E27FC236}">
                      <a16:creationId xmlns:a16="http://schemas.microsoft.com/office/drawing/2014/main" id="{BE30A0DD-543E-9C8D-8CC8-723280FBF8E8}"/>
                    </a:ext>
                  </a:extLst>
                </p:cNvPr>
                <p:cNvSpPr/>
                <p:nvPr/>
              </p:nvSpPr>
              <p:spPr>
                <a:xfrm>
                  <a:off x="5908244" y="2246349"/>
                  <a:ext cx="740671" cy="5727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FF232B88-E628-721B-EF04-D0362327FEBF}"/>
                    </a:ext>
                  </a:extLst>
                </p:cNvPr>
                <p:cNvSpPr/>
                <p:nvPr/>
              </p:nvSpPr>
              <p:spPr>
                <a:xfrm>
                  <a:off x="6752944" y="1042852"/>
                  <a:ext cx="1866991" cy="3600986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E9E1F0-194B-4FB5-55AC-DE3E84451AD6}"/>
                  </a:ext>
                </a:extLst>
              </p:cNvPr>
              <p:cNvSpPr txBox="1"/>
              <p:nvPr/>
            </p:nvSpPr>
            <p:spPr>
              <a:xfrm>
                <a:off x="6733775" y="1174152"/>
                <a:ext cx="195087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Roboto" panose="02000000000000000000" pitchFamily="2" charset="0"/>
                    <a:ea typeface="Roboto" panose="02000000000000000000" pitchFamily="2" charset="0"/>
                  </a:rPr>
                  <a:t>T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horns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mark a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division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: the lower part, formed by the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Nemes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crown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together with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two smaller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uraei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, refers to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the moment just before the dawn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, while the upper part, with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bigger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uraei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and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solar disks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, represents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dawn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itself. The upper part is formed by the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Atef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crown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, but this time it is complemented by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two large </a:t>
                </a:r>
                <a:r>
                  <a:rPr lang="en-US" sz="1200" b="1" i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uraei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crowned by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two solar discs 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and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two ostrich feathers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. The upper part of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horns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reflects the </a:t>
                </a:r>
                <a:r>
                  <a:rPr lang="en-US" sz="1200" b="1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fullness of the solar rebirth</a:t>
                </a:r>
                <a:r>
                  <a:rPr lang="en-US" sz="1200" dirty="0"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.</a:t>
                </a:r>
                <a:endParaRPr lang="es-ES" sz="12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24" name="Imagen 23" descr="Imagen en blanco y negro de una piedra&#10;&#10;Descripción generada automáticamente con confianza baja">
              <a:extLst>
                <a:ext uri="{FF2B5EF4-FFF2-40B4-BE49-F238E27FC236}">
                  <a16:creationId xmlns:a16="http://schemas.microsoft.com/office/drawing/2014/main" id="{53A3B865-65D5-C250-F678-665A95B3F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041" y="962790"/>
              <a:ext cx="1914278" cy="3600986"/>
            </a:xfrm>
            <a:prstGeom prst="rect">
              <a:avLst/>
            </a:prstGeom>
          </p:spPr>
        </p:pic>
        <p:pic>
          <p:nvPicPr>
            <p:cNvPr id="28" name="Imagen 2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60753A1-14F4-748C-C2E1-64C4D3368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1653" y="962790"/>
              <a:ext cx="1953634" cy="3600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6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1074265" y="52305"/>
            <a:ext cx="6995469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 dirty="0"/>
              <a:t>Color patterns</a:t>
            </a:r>
            <a:endParaRPr sz="3600" u="sng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0BD9EFA-A663-71D4-66D6-64938D8AB540}"/>
              </a:ext>
            </a:extLst>
          </p:cNvPr>
          <p:cNvGrpSpPr/>
          <p:nvPr/>
        </p:nvGrpSpPr>
        <p:grpSpPr>
          <a:xfrm>
            <a:off x="1074265" y="1177305"/>
            <a:ext cx="7120745" cy="3452691"/>
            <a:chOff x="1074265" y="1177305"/>
            <a:chExt cx="7120745" cy="345269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5F72C04-62FC-3F68-6598-A96B8F693D5A}"/>
                </a:ext>
              </a:extLst>
            </p:cNvPr>
            <p:cNvSpPr/>
            <p:nvPr/>
          </p:nvSpPr>
          <p:spPr>
            <a:xfrm>
              <a:off x="1074265" y="4168954"/>
              <a:ext cx="6995469" cy="4610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035D57D-A3D9-22B4-0E8B-E0E2353DE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530" y="1177305"/>
              <a:ext cx="6310214" cy="278888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55C2E77-A6D4-0B5E-C8D2-A0D9DEB91F80}"/>
                </a:ext>
              </a:extLst>
            </p:cNvPr>
            <p:cNvSpPr txBox="1"/>
            <p:nvPr/>
          </p:nvSpPr>
          <p:spPr>
            <a:xfrm>
              <a:off x="1074265" y="4245586"/>
              <a:ext cx="71207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Karl H.,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Leser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South Wall – Block no. 145.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2014.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Photograph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Maat-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ka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-ra. Cairo.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05C81E0-9A8A-A5A5-D571-F26A285859F4}"/>
              </a:ext>
            </a:extLst>
          </p:cNvPr>
          <p:cNvSpPr/>
          <p:nvPr/>
        </p:nvSpPr>
        <p:spPr>
          <a:xfrm>
            <a:off x="806824" y="922084"/>
            <a:ext cx="7476564" cy="37959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5CAC12B-2D19-12E9-753B-CC1BB6EA9807}"/>
              </a:ext>
            </a:extLst>
          </p:cNvPr>
          <p:cNvGrpSpPr/>
          <p:nvPr/>
        </p:nvGrpSpPr>
        <p:grpSpPr>
          <a:xfrm>
            <a:off x="806824" y="1015934"/>
            <a:ext cx="6456270" cy="3314391"/>
            <a:chOff x="806824" y="1015934"/>
            <a:chExt cx="6456270" cy="3314391"/>
          </a:xfrm>
        </p:grpSpPr>
        <p:pic>
          <p:nvPicPr>
            <p:cNvPr id="16" name="Imagen 15" descr="Imagen que contiene edificio, piedra, ladrillo, viejo&#10;&#10;Descripción generada automáticamente">
              <a:extLst>
                <a:ext uri="{FF2B5EF4-FFF2-40B4-BE49-F238E27FC236}">
                  <a16:creationId xmlns:a16="http://schemas.microsoft.com/office/drawing/2014/main" id="{DEEDBB75-B4FA-0CF3-1ADE-CF1CC1C0D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824" y="1015934"/>
              <a:ext cx="2720087" cy="3314391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1FC7BFC-8C22-16E6-53F2-72E1A521774F}"/>
                </a:ext>
              </a:extLst>
            </p:cNvPr>
            <p:cNvSpPr/>
            <p:nvPr/>
          </p:nvSpPr>
          <p:spPr>
            <a:xfrm>
              <a:off x="4942516" y="1907080"/>
              <a:ext cx="2320578" cy="132933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F93A18B-E04D-4FF7-6266-37CF19028167}"/>
                </a:ext>
              </a:extLst>
            </p:cNvPr>
            <p:cNvSpPr txBox="1"/>
            <p:nvPr/>
          </p:nvSpPr>
          <p:spPr>
            <a:xfrm>
              <a:off x="5094514" y="2046777"/>
              <a:ext cx="19747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to"/>
                </a:rPr>
                <a:t>Ivan, </a:t>
              </a:r>
              <a:r>
                <a:rPr lang="es-ES" dirty="0" err="1">
                  <a:latin typeface="Robotto"/>
                </a:rPr>
                <a:t>Vdovin</a:t>
              </a:r>
              <a:r>
                <a:rPr lang="es-ES" dirty="0">
                  <a:latin typeface="Robotto"/>
                </a:rPr>
                <a:t>. </a:t>
              </a:r>
              <a:r>
                <a:rPr lang="es-ES" i="1" dirty="0" err="1">
                  <a:latin typeface="Robotto"/>
                </a:rPr>
                <a:t>Relief</a:t>
              </a:r>
              <a:r>
                <a:rPr lang="es-ES" i="1" dirty="0">
                  <a:latin typeface="Robotto"/>
                </a:rPr>
                <a:t> of the Red Chapel of Hatshepsut</a:t>
              </a:r>
              <a:r>
                <a:rPr lang="es-ES" dirty="0">
                  <a:latin typeface="Robotto"/>
                </a:rPr>
                <a:t>. 2007. </a:t>
              </a:r>
              <a:r>
                <a:rPr lang="es-ES" dirty="0" err="1">
                  <a:latin typeface="Robotto"/>
                </a:rPr>
                <a:t>Photograph</a:t>
              </a:r>
              <a:r>
                <a:rPr lang="es-ES" dirty="0">
                  <a:latin typeface="Robotto"/>
                </a:rPr>
                <a:t>. 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B1BD4DD3-2B33-89ED-C9B2-1497960EB057}"/>
              </a:ext>
            </a:extLst>
          </p:cNvPr>
          <p:cNvGrpSpPr/>
          <p:nvPr/>
        </p:nvGrpSpPr>
        <p:grpSpPr>
          <a:xfrm>
            <a:off x="84524" y="837560"/>
            <a:ext cx="9059476" cy="3835434"/>
            <a:chOff x="84524" y="837560"/>
            <a:chExt cx="9059476" cy="3835434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17B90579-7CDB-AEFF-BDF7-D6609FF557F5}"/>
                </a:ext>
              </a:extLst>
            </p:cNvPr>
            <p:cNvSpPr/>
            <p:nvPr/>
          </p:nvSpPr>
          <p:spPr>
            <a:xfrm>
              <a:off x="84524" y="837560"/>
              <a:ext cx="9059476" cy="379243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 descr="Un dibujo de un animal&#10;&#10;Descripción generada automáticamente con confianza media">
              <a:extLst>
                <a:ext uri="{FF2B5EF4-FFF2-40B4-BE49-F238E27FC236}">
                  <a16:creationId xmlns:a16="http://schemas.microsoft.com/office/drawing/2014/main" id="{34895DC8-F203-9470-37B3-ADBA8A4CE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230" y="1580654"/>
              <a:ext cx="1154410" cy="1580336"/>
            </a:xfrm>
            <a:prstGeom prst="rect">
              <a:avLst/>
            </a:prstGeom>
          </p:spPr>
        </p:pic>
        <p:pic>
          <p:nvPicPr>
            <p:cNvPr id="6" name="Imagen 5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CF45722F-0363-6059-A7BB-72F6C37D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3156" y="1567015"/>
              <a:ext cx="1154412" cy="1580336"/>
            </a:xfrm>
            <a:prstGeom prst="rect">
              <a:avLst/>
            </a:prstGeom>
          </p:spPr>
        </p:pic>
        <p:pic>
          <p:nvPicPr>
            <p:cNvPr id="12" name="Imagen 11" descr="Un dibujo de un animal&#10;&#10;Descripción generada automáticamente con confianza media">
              <a:extLst>
                <a:ext uri="{FF2B5EF4-FFF2-40B4-BE49-F238E27FC236}">
                  <a16:creationId xmlns:a16="http://schemas.microsoft.com/office/drawing/2014/main" id="{2E539AA2-7086-FDB2-B92F-E14A6CDAB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1672" y="1586600"/>
              <a:ext cx="1154412" cy="1560751"/>
            </a:xfrm>
            <a:prstGeom prst="rect">
              <a:avLst/>
            </a:prstGeom>
          </p:spPr>
        </p:pic>
        <p:pic>
          <p:nvPicPr>
            <p:cNvPr id="15" name="Imagen 14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7B82B05-94B8-54C8-193B-59BD625C5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22203" y="1584808"/>
              <a:ext cx="1178584" cy="1560751"/>
            </a:xfrm>
            <a:prstGeom prst="rect">
              <a:avLst/>
            </a:prstGeom>
          </p:spPr>
        </p:pic>
        <p:pic>
          <p:nvPicPr>
            <p:cNvPr id="21" name="Imagen 20" descr="Un dibujo de un animal&#10;&#10;Descripción generada automáticamente con confianza media">
              <a:extLst>
                <a:ext uri="{FF2B5EF4-FFF2-40B4-BE49-F238E27FC236}">
                  <a16:creationId xmlns:a16="http://schemas.microsoft.com/office/drawing/2014/main" id="{B75550F2-197E-3F47-180D-2A2B3751D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17591" y="1563093"/>
              <a:ext cx="1178584" cy="1560751"/>
            </a:xfrm>
            <a:prstGeom prst="rect">
              <a:avLst/>
            </a:prstGeom>
          </p:spPr>
        </p:pic>
        <p:pic>
          <p:nvPicPr>
            <p:cNvPr id="23" name="Imagen 22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4D463DC9-077F-68FD-1737-A1629F4C8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06951" y="1578190"/>
              <a:ext cx="1178584" cy="1560751"/>
            </a:xfrm>
            <a:prstGeom prst="rect">
              <a:avLst/>
            </a:prstGeom>
          </p:spPr>
        </p:pic>
        <p:pic>
          <p:nvPicPr>
            <p:cNvPr id="25" name="Imagen 24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8264A22D-AF09-D327-30CB-01D679096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1209" y="1577742"/>
              <a:ext cx="1178582" cy="1574881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D7A37E47-A41F-C5B1-7AFC-1B74C0FCF916}"/>
                </a:ext>
              </a:extLst>
            </p:cNvPr>
            <p:cNvSpPr/>
            <p:nvPr/>
          </p:nvSpPr>
          <p:spPr>
            <a:xfrm>
              <a:off x="219802" y="3245513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Nemes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crown</a:t>
              </a:r>
              <a:endParaRPr lang="es-E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7D68C56-E047-5387-D7FE-F0F0F6C350BE}"/>
                </a:ext>
              </a:extLst>
            </p:cNvPr>
            <p:cNvSpPr/>
            <p:nvPr/>
          </p:nvSpPr>
          <p:spPr>
            <a:xfrm>
              <a:off x="1581403" y="3245512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Blue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crown</a:t>
              </a:r>
              <a:endParaRPr lang="es-E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EE4BC90-3A0F-4BAA-C550-F3FF586644EF}"/>
                </a:ext>
              </a:extLst>
            </p:cNvPr>
            <p:cNvSpPr/>
            <p:nvPr/>
          </p:nvSpPr>
          <p:spPr>
            <a:xfrm>
              <a:off x="2849919" y="3231875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Ibs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crown</a:t>
              </a:r>
              <a:endParaRPr lang="es-E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BF48E154-AA1E-D17B-99B2-C050A8EECBD5}"/>
                </a:ext>
              </a:extLst>
            </p:cNvPr>
            <p:cNvSpPr/>
            <p:nvPr/>
          </p:nvSpPr>
          <p:spPr>
            <a:xfrm>
              <a:off x="4132015" y="3245512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Red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crown</a:t>
              </a:r>
              <a:endParaRPr lang="es-E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50FAFA66-6F15-41BC-56B3-56A0A3022E1B}"/>
                </a:ext>
              </a:extLst>
            </p:cNvPr>
            <p:cNvSpPr/>
            <p:nvPr/>
          </p:nvSpPr>
          <p:spPr>
            <a:xfrm>
              <a:off x="5427924" y="3245512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Atef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crown</a:t>
              </a:r>
              <a:endParaRPr lang="es-E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3AC26AB0-DFC9-9034-39B1-27E51EFD2710}"/>
                </a:ext>
              </a:extLst>
            </p:cNvPr>
            <p:cNvSpPr/>
            <p:nvPr/>
          </p:nvSpPr>
          <p:spPr>
            <a:xfrm>
              <a:off x="6690353" y="3251540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Henu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crown</a:t>
              </a:r>
              <a:endParaRPr lang="es-E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917FA798-7C93-9034-9729-510473AECA12}"/>
                </a:ext>
              </a:extLst>
            </p:cNvPr>
            <p:cNvSpPr/>
            <p:nvPr/>
          </p:nvSpPr>
          <p:spPr>
            <a:xfrm>
              <a:off x="8066288" y="3231584"/>
              <a:ext cx="757916" cy="4801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Crown of Re</a:t>
              </a: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5423D931-DACA-E6F9-2FEF-9E1C2D0C74B0}"/>
                </a:ext>
              </a:extLst>
            </p:cNvPr>
            <p:cNvSpPr/>
            <p:nvPr/>
          </p:nvSpPr>
          <p:spPr>
            <a:xfrm>
              <a:off x="1053888" y="4157259"/>
              <a:ext cx="7120745" cy="51573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D355B59-4E22-A57E-412E-5F3FF1339E7B}"/>
                </a:ext>
              </a:extLst>
            </p:cNvPr>
            <p:cNvSpPr txBox="1"/>
            <p:nvPr/>
          </p:nvSpPr>
          <p:spPr>
            <a:xfrm>
              <a:off x="1244812" y="4146012"/>
              <a:ext cx="6738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Pierre, Lacau and Henri,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Chevrier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s-ES" i="1" dirty="0">
                  <a:latin typeface="Roboto" panose="02000000000000000000" pitchFamily="2" charset="0"/>
                  <a:ea typeface="Roboto" panose="02000000000000000000" pitchFamily="2" charset="0"/>
                </a:rPr>
                <a:t>Hatshepsut’s coronation program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1979.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Drawings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. Une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Chapelle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d´ </a:t>
              </a:r>
              <a:r>
                <a:rPr lang="es-ES" dirty="0" err="1">
                  <a:latin typeface="Roboto" panose="02000000000000000000" pitchFamily="2" charset="0"/>
                  <a:ea typeface="Roboto" panose="02000000000000000000" pitchFamily="2" charset="0"/>
                </a:rPr>
                <a:t>Hatshepsout</a:t>
              </a:r>
              <a:r>
                <a:rPr lang="es-ES" dirty="0">
                  <a:latin typeface="Roboto" panose="02000000000000000000" pitchFamily="2" charset="0"/>
                  <a:ea typeface="Roboto" panose="02000000000000000000" pitchFamily="2" charset="0"/>
                </a:rPr>
                <a:t> à Karnak. Cairo, pp. 79-154.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657E1DA2-9DE6-5749-09EB-7541676371D9}"/>
              </a:ext>
            </a:extLst>
          </p:cNvPr>
          <p:cNvGrpSpPr/>
          <p:nvPr/>
        </p:nvGrpSpPr>
        <p:grpSpPr>
          <a:xfrm>
            <a:off x="139993" y="1559545"/>
            <a:ext cx="8884826" cy="1609335"/>
            <a:chOff x="139993" y="1559545"/>
            <a:chExt cx="8884826" cy="1609335"/>
          </a:xfrm>
        </p:grpSpPr>
        <p:pic>
          <p:nvPicPr>
            <p:cNvPr id="37" name="Imagen 36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BA30841C-814A-C1D2-DFB1-1EAE9F904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993" y="1563093"/>
              <a:ext cx="1135443" cy="1605787"/>
            </a:xfrm>
            <a:prstGeom prst="rect">
              <a:avLst/>
            </a:prstGeom>
          </p:spPr>
        </p:pic>
        <p:pic>
          <p:nvPicPr>
            <p:cNvPr id="39" name="Imagen 38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48726C26-3591-BED6-06D3-EA7A5293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82416" y="1563094"/>
              <a:ext cx="1154411" cy="1582466"/>
            </a:xfrm>
            <a:prstGeom prst="rect">
              <a:avLst/>
            </a:prstGeom>
          </p:spPr>
        </p:pic>
        <p:pic>
          <p:nvPicPr>
            <p:cNvPr id="41" name="Imagen 40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7B8062CF-EE32-58E6-7E18-C8C80C01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8006" y="1563093"/>
              <a:ext cx="1143421" cy="1595953"/>
            </a:xfrm>
            <a:prstGeom prst="rect">
              <a:avLst/>
            </a:prstGeom>
          </p:spPr>
        </p:pic>
        <p:pic>
          <p:nvPicPr>
            <p:cNvPr id="43" name="Imagen 4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8052FBA3-E0E8-3379-2EFB-EB835F42E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68438" y="1584808"/>
              <a:ext cx="1126075" cy="1558895"/>
            </a:xfrm>
            <a:prstGeom prst="rect">
              <a:avLst/>
            </a:prstGeom>
          </p:spPr>
        </p:pic>
        <p:pic>
          <p:nvPicPr>
            <p:cNvPr id="45" name="Imagen 44" descr="Diagrama&#10;&#10;Descripción generada automáticamente">
              <a:extLst>
                <a:ext uri="{FF2B5EF4-FFF2-40B4-BE49-F238E27FC236}">
                  <a16:creationId xmlns:a16="http://schemas.microsoft.com/office/drawing/2014/main" id="{2B00D59B-4625-D7C4-EA05-63092B359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27031" y="1559545"/>
              <a:ext cx="1169143" cy="1575819"/>
            </a:xfrm>
            <a:prstGeom prst="rect">
              <a:avLst/>
            </a:prstGeom>
          </p:spPr>
        </p:pic>
        <p:pic>
          <p:nvPicPr>
            <p:cNvPr id="47" name="Imagen 46" descr="Logotipo&#10;&#10;Descripción generada automáticamente">
              <a:extLst>
                <a:ext uri="{FF2B5EF4-FFF2-40B4-BE49-F238E27FC236}">
                  <a16:creationId xmlns:a16="http://schemas.microsoft.com/office/drawing/2014/main" id="{A39C7D16-EF53-9DBF-B2A2-90D164744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19253" y="1574428"/>
              <a:ext cx="1166282" cy="1560751"/>
            </a:xfrm>
            <a:prstGeom prst="rect">
              <a:avLst/>
            </a:prstGeom>
          </p:spPr>
        </p:pic>
        <p:pic>
          <p:nvPicPr>
            <p:cNvPr id="49" name="Imagen 48" descr="Logotipo&#10;&#10;Descripción generada automáticamente">
              <a:extLst>
                <a:ext uri="{FF2B5EF4-FFF2-40B4-BE49-F238E27FC236}">
                  <a16:creationId xmlns:a16="http://schemas.microsoft.com/office/drawing/2014/main" id="{A432C1DC-1C2D-BF89-48AB-1FE5C1B2E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46237" y="1573980"/>
              <a:ext cx="1178582" cy="15758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Minimalist Business Slides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1711</Words>
  <Application>Microsoft Office PowerPoint</Application>
  <PresentationFormat>Presentación en pantalla (16:9)</PresentationFormat>
  <Paragraphs>163</Paragraphs>
  <Slides>10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1" baseType="lpstr">
      <vt:lpstr>Merriweather Light</vt:lpstr>
      <vt:lpstr>Montserrat</vt:lpstr>
      <vt:lpstr>Vidaloka</vt:lpstr>
      <vt:lpstr>Crimson Text</vt:lpstr>
      <vt:lpstr>Calibri</vt:lpstr>
      <vt:lpstr>Merriweather</vt:lpstr>
      <vt:lpstr>Robotto</vt:lpstr>
      <vt:lpstr>Roboto</vt:lpstr>
      <vt:lpstr>Arial</vt:lpstr>
      <vt:lpstr>Lato</vt:lpstr>
      <vt:lpstr>Minimalist Business Slides by Slidesgo</vt:lpstr>
      <vt:lpstr>Presentación de PowerPoint</vt:lpstr>
      <vt:lpstr>Methodology</vt:lpstr>
      <vt:lpstr>Coronation ceremony</vt:lpstr>
      <vt:lpstr>Coronation ceremony in the Red Chapel: Scheme</vt:lpstr>
      <vt:lpstr> First scene (South Wall, Block 172)</vt:lpstr>
      <vt:lpstr>Presentación de PowerPoint</vt:lpstr>
      <vt:lpstr>General scheme</vt:lpstr>
      <vt:lpstr>Iconographic sentences</vt:lpstr>
      <vt:lpstr>Color patterns</vt:lpstr>
      <vt:lpstr>Conclusions and 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Vir Martos</cp:lastModifiedBy>
  <cp:revision>17</cp:revision>
  <dcterms:modified xsi:type="dcterms:W3CDTF">2022-10-30T18:14:26Z</dcterms:modified>
</cp:coreProperties>
</file>